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aiff"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18" r:id="rId2"/>
    <p:sldId id="320" r:id="rId3"/>
    <p:sldId id="321" r:id="rId4"/>
    <p:sldId id="292" r:id="rId5"/>
    <p:sldId id="326" r:id="rId6"/>
    <p:sldId id="323" r:id="rId7"/>
    <p:sldId id="299" r:id="rId8"/>
    <p:sldId id="274" r:id="rId9"/>
    <p:sldId id="275" r:id="rId10"/>
    <p:sldId id="291" r:id="rId11"/>
    <p:sldId id="277" r:id="rId12"/>
    <p:sldId id="256" r:id="rId13"/>
    <p:sldId id="307" r:id="rId14"/>
    <p:sldId id="319" r:id="rId15"/>
    <p:sldId id="308" r:id="rId16"/>
    <p:sldId id="278" r:id="rId17"/>
    <p:sldId id="257" r:id="rId18"/>
    <p:sldId id="311" r:id="rId19"/>
    <p:sldId id="279" r:id="rId20"/>
    <p:sldId id="288" r:id="rId21"/>
    <p:sldId id="259" r:id="rId22"/>
    <p:sldId id="289" r:id="rId23"/>
    <p:sldId id="324" r:id="rId24"/>
    <p:sldId id="290" r:id="rId25"/>
    <p:sldId id="325" r:id="rId26"/>
    <p:sldId id="32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72AF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54925" autoAdjust="0"/>
  </p:normalViewPr>
  <p:slideViewPr>
    <p:cSldViewPr snapToGrid="0" snapToObjects="1">
      <p:cViewPr>
        <p:scale>
          <a:sx n="80" d="100"/>
          <a:sy n="80" d="100"/>
        </p:scale>
        <p:origin x="-1632" y="640"/>
      </p:cViewPr>
      <p:guideLst>
        <p:guide orient="horz" pos="2160"/>
        <p:guide pos="2880"/>
      </p:guideLst>
    </p:cSldViewPr>
  </p:slideViewPr>
  <p:outlineViewPr>
    <p:cViewPr>
      <p:scale>
        <a:sx n="33" d="100"/>
        <a:sy n="33" d="100"/>
      </p:scale>
      <p:origin x="15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D6E201-6E17-EE49-AF3F-5C505A8B9519}" type="datetimeFigureOut">
              <a:rPr lang="en-US" smtClean="0"/>
              <a:t>4/15/13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37D319-13D1-4E42-8E70-7721748409AD}" type="slidenum">
              <a:rPr lang="en-US" smtClean="0"/>
              <a:t>‹#›</a:t>
            </a:fld>
            <a:endParaRPr lang="en-US"/>
          </a:p>
        </p:txBody>
      </p:sp>
    </p:spTree>
    <p:extLst>
      <p:ext uri="{BB962C8B-B14F-4D97-AF65-F5344CB8AC3E}">
        <p14:creationId xmlns:p14="http://schemas.microsoft.com/office/powerpoint/2010/main" val="3587719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5F35B5-8D91-974B-9BC9-3FE36B0CFF43}" type="datetimeFigureOut">
              <a:rPr lang="en-US" smtClean="0"/>
              <a:t>4/15/13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27C96-C928-344A-8512-02E5873864D4}" type="slidenum">
              <a:rPr lang="en-US" smtClean="0"/>
              <a:t>‹#›</a:t>
            </a:fld>
            <a:endParaRPr lang="en-US"/>
          </a:p>
        </p:txBody>
      </p:sp>
    </p:spTree>
    <p:extLst>
      <p:ext uri="{BB962C8B-B14F-4D97-AF65-F5344CB8AC3E}">
        <p14:creationId xmlns:p14="http://schemas.microsoft.com/office/powerpoint/2010/main" val="29579382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a:t>
            </a:fld>
            <a:endParaRPr lang="en-US"/>
          </a:p>
        </p:txBody>
      </p:sp>
    </p:spTree>
    <p:extLst>
      <p:ext uri="{BB962C8B-B14F-4D97-AF65-F5344CB8AC3E}">
        <p14:creationId xmlns:p14="http://schemas.microsoft.com/office/powerpoint/2010/main" val="47843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10</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a:t>
            </a:r>
            <a:r>
              <a:rPr lang="en-US" b="0" baseline="0" dirty="0" smtClean="0"/>
              <a:t> all trials, we looked at children's accuracy </a:t>
            </a:r>
            <a:r>
              <a:rPr lang="en-US" b="0" baseline="0" dirty="0" smtClean="0"/>
              <a:t>computed over a window from 300 to 4300 </a:t>
            </a:r>
            <a:r>
              <a:rPr lang="en-US" b="0" baseline="0" dirty="0" err="1" smtClean="0"/>
              <a:t>ms.</a:t>
            </a:r>
            <a:r>
              <a:rPr lang="en-US" b="0" baseline="0" dirty="0" smtClean="0"/>
              <a:t> This window is a bit longer than typical windows because the animal vocalizations lasted 2 s and we wanted to have the same window length for all trial types. </a:t>
            </a:r>
          </a:p>
          <a:p>
            <a:pPr eaLnBrk="1" hangingPunct="1">
              <a:spcBef>
                <a:spcPct val="0"/>
              </a:spcBef>
            </a:pPr>
            <a:endParaRPr lang="en-US" b="0" baseline="0" dirty="0" smtClean="0"/>
          </a:p>
          <a:p>
            <a:pPr eaLnBrk="1" hangingPunct="1">
              <a:spcBef>
                <a:spcPct val="0"/>
              </a:spcBef>
            </a:pPr>
            <a:r>
              <a:rPr lang="en-US" b="0" baseline="0" dirty="0" smtClean="0"/>
              <a:t>And reaction time, computed as the time to shift to the target animal when looking at a distractor animal on a window from 300 to 1800 </a:t>
            </a:r>
            <a:r>
              <a:rPr lang="en-US" b="0" baseline="0" dirty="0" err="1" smtClean="0"/>
              <a:t>ms.</a:t>
            </a:r>
            <a:endParaRPr lang="en-US" b="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directly to our first question.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11</a:t>
            </a:fld>
            <a:endParaRPr lang="en-US"/>
          </a:p>
        </p:txBody>
      </p:sp>
    </p:spTree>
    <p:extLst>
      <p:ext uri="{BB962C8B-B14F-4D97-AF65-F5344CB8AC3E}">
        <p14:creationId xmlns:p14="http://schemas.microsoft.com/office/powerpoint/2010/main" val="214568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results for the</a:t>
            </a:r>
            <a:r>
              <a:rPr lang="en-US" baseline="0" dirty="0" smtClean="0"/>
              <a:t> </a:t>
            </a:r>
            <a:r>
              <a:rPr lang="en-US" baseline="0" dirty="0" smtClean="0"/>
              <a:t>familiar-sound trials </a:t>
            </a:r>
            <a:r>
              <a:rPr lang="en-US" baseline="0" dirty="0" smtClean="0"/>
              <a:t>in which children heard a familiar sound in the presence of two familiar animals or a familiar and a novel animal.</a:t>
            </a:r>
          </a:p>
          <a:p>
            <a:endParaRPr lang="en-US" baseline="0" dirty="0" smtClean="0"/>
          </a:p>
          <a:p>
            <a:r>
              <a:rPr lang="en-US" baseline="0" dirty="0" smtClean="0"/>
              <a:t>I am showing here children's responses during trials in which they were not looking at the target animal at the onset of the familiar sound.</a:t>
            </a:r>
          </a:p>
          <a:p>
            <a:endParaRPr lang="en-US" baseline="0" dirty="0" smtClean="0"/>
          </a:p>
          <a:p>
            <a:r>
              <a:rPr lang="en-US" baseline="0" dirty="0" smtClean="0"/>
              <a:t>There are separate lines for children's proportion of looking to the correct animal when they heard an animal name, in red, and onomatopoeic word, in green, and an animal vocalization, in blue</a:t>
            </a:r>
          </a:p>
          <a:p>
            <a:endParaRPr lang="en-US" baseline="0" dirty="0" smtClean="0"/>
          </a:p>
          <a:p>
            <a:r>
              <a:rPr lang="en-US" baseline="0" dirty="0" smtClean="0"/>
              <a:t>Children were fastest to orient to the target animal in response to the animal name, and slowest in response to the animal vocalization, with onomatopoeic words somewhere in between.</a:t>
            </a:r>
          </a:p>
        </p:txBody>
      </p:sp>
      <p:sp>
        <p:nvSpPr>
          <p:cNvPr id="4" name="Slide Number Placeholder 3"/>
          <p:cNvSpPr>
            <a:spLocks noGrp="1"/>
          </p:cNvSpPr>
          <p:nvPr>
            <p:ph type="sldNum" sz="quarter" idx="10"/>
          </p:nvPr>
        </p:nvSpPr>
        <p:spPr/>
        <p:txBody>
          <a:bodyPr/>
          <a:lstStyle/>
          <a:p>
            <a:fld id="{DBC27C96-C928-344A-8512-02E5873864D4}" type="slidenum">
              <a:rPr lang="en-US" smtClean="0"/>
              <a:t>12</a:t>
            </a:fld>
            <a:endParaRPr lang="en-US"/>
          </a:p>
        </p:txBody>
      </p:sp>
    </p:spTree>
    <p:extLst>
      <p:ext uri="{BB962C8B-B14F-4D97-AF65-F5344CB8AC3E}">
        <p14:creationId xmlns:p14="http://schemas.microsoft.com/office/powerpoint/2010/main" val="49107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So why?</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These</a:t>
            </a:r>
            <a:r>
              <a:rPr lang="en-US" sz="1200" baseline="0" dirty="0" smtClean="0">
                <a:latin typeface="Helvetica"/>
                <a:cs typeface="Helvetica"/>
              </a:rPr>
              <a:t> differences might be due to m</a:t>
            </a:r>
            <a:r>
              <a:rPr lang="en-US" sz="1200" dirty="0" smtClean="0">
                <a:latin typeface="Helvetica"/>
                <a:cs typeface="Helvetica"/>
              </a:rPr>
              <a:t>assive differences in frequency of exposure between animal names and animal </a:t>
            </a:r>
            <a:r>
              <a:rPr lang="en-US" sz="1200" dirty="0" smtClean="0">
                <a:latin typeface="Helvetica"/>
                <a:cs typeface="Helvetica"/>
              </a:rPr>
              <a:t>vocalizations</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because of differences</a:t>
            </a:r>
            <a:r>
              <a:rPr lang="en-US" sz="1200" baseline="0" dirty="0" smtClean="0">
                <a:latin typeface="Helvetica"/>
                <a:cs typeface="Helvetica"/>
              </a:rPr>
              <a:t> in frequency: k</a:t>
            </a:r>
            <a:r>
              <a:rPr lang="en-US" sz="1200" dirty="0" smtClean="0">
                <a:latin typeface="Helvetica"/>
                <a:cs typeface="Helvetica"/>
              </a:rPr>
              <a:t>ids </a:t>
            </a:r>
            <a:r>
              <a:rPr lang="en-US" sz="1200" dirty="0" smtClean="0">
                <a:latin typeface="Helvetica"/>
                <a:cs typeface="Helvetica"/>
              </a:rPr>
              <a:t>have heard the word cow more often than actual cows </a:t>
            </a:r>
            <a:r>
              <a:rPr lang="en-US" sz="1200" dirty="0" smtClean="0">
                <a:latin typeface="Helvetica"/>
                <a:cs typeface="Helvetica"/>
              </a:rPr>
              <a:t>mooing</a:t>
            </a:r>
          </a:p>
          <a:p>
            <a:pPr marL="0" indent="0">
              <a:buNone/>
            </a:pPr>
            <a:endParaRPr lang="en-US" sz="1200" dirty="0" smtClean="0">
              <a:latin typeface="Helvetica"/>
              <a:cs typeface="Helvetica"/>
            </a:endParaRPr>
          </a:p>
          <a:p>
            <a:pPr marL="0" indent="0">
              <a:buNone/>
            </a:pPr>
            <a:r>
              <a:rPr lang="en-US" sz="1200" dirty="0" smtClean="0">
                <a:latin typeface="Helvetica"/>
                <a:cs typeface="Helvetica"/>
              </a:rPr>
              <a:t>It might be due to differences</a:t>
            </a:r>
            <a:r>
              <a:rPr lang="en-US" sz="1200" baseline="0" dirty="0" smtClean="0">
                <a:latin typeface="Helvetica"/>
                <a:cs typeface="Helvetica"/>
              </a:rPr>
              <a:t> in signal characteristics: words are well designed to convey information</a:t>
            </a:r>
            <a:endParaRPr lang="en-US" sz="1200" dirty="0" smtClean="0">
              <a:latin typeface="Helvetica"/>
              <a:cs typeface="Helvetica"/>
            </a:endParaRPr>
          </a:p>
          <a:p>
            <a:pPr marL="0" indent="0">
              <a:buNone/>
            </a:pPr>
            <a:endParaRPr lang="en-US" sz="1200" dirty="0" smtClean="0">
              <a:latin typeface="Helvetica"/>
              <a:cs typeface="Helvetica"/>
            </a:endParaRPr>
          </a:p>
          <a:p>
            <a:pPr marL="0" indent="0">
              <a:buNone/>
            </a:pPr>
            <a:r>
              <a:rPr lang="en-US" sz="1200" dirty="0" smtClean="0">
                <a:latin typeface="Helvetica"/>
                <a:cs typeface="Helvetica"/>
              </a:rPr>
              <a:t>Or </a:t>
            </a:r>
            <a:r>
              <a:rPr lang="en-US" sz="1200" dirty="0" smtClean="0">
                <a:latin typeface="Helvetica"/>
                <a:cs typeface="Helvetica"/>
              </a:rPr>
              <a:t>they might be due to representational differences e.g. </a:t>
            </a:r>
            <a:r>
              <a:rPr lang="en-US" sz="1200" dirty="0" smtClean="0">
                <a:latin typeface="Helvetica"/>
                <a:cs typeface="Helvetica"/>
              </a:rPr>
              <a:t>there's a lot of interest in this question, words </a:t>
            </a:r>
            <a:r>
              <a:rPr lang="en-US" sz="1200" dirty="0" smtClean="0">
                <a:latin typeface="Helvetica"/>
                <a:cs typeface="Helvetica"/>
              </a:rPr>
              <a:t>refer</a:t>
            </a:r>
            <a:r>
              <a:rPr lang="en-US" sz="1200" baseline="0" dirty="0" smtClean="0">
                <a:latin typeface="Helvetica"/>
                <a:cs typeface="Helvetica"/>
              </a:rPr>
              <a:t> (</a:t>
            </a:r>
            <a:r>
              <a:rPr lang="en-US" sz="1200" baseline="0" dirty="0" err="1" smtClean="0">
                <a:latin typeface="Helvetica"/>
                <a:cs typeface="Helvetica"/>
              </a:rPr>
              <a:t>waxman</a:t>
            </a:r>
            <a:r>
              <a:rPr lang="en-US" sz="1200" baseline="0" dirty="0" smtClean="0">
                <a:latin typeface="Helvetica"/>
                <a:cs typeface="Helvetica"/>
              </a:rPr>
              <a:t>)</a:t>
            </a:r>
            <a:r>
              <a:rPr lang="en-US" sz="1200" dirty="0" smtClean="0">
                <a:latin typeface="Helvetica"/>
                <a:cs typeface="Helvetica"/>
              </a:rPr>
              <a:t> they might connect to the lexical system </a:t>
            </a:r>
            <a:r>
              <a:rPr lang="en-US" sz="1200" dirty="0" smtClean="0">
                <a:latin typeface="Helvetica"/>
                <a:cs typeface="Helvetica"/>
              </a:rPr>
              <a:t>while environmental sounds connect directly to</a:t>
            </a:r>
            <a:r>
              <a:rPr lang="en-US" sz="1200" baseline="0" dirty="0" smtClean="0">
                <a:latin typeface="Helvetica"/>
                <a:cs typeface="Helvetica"/>
              </a:rPr>
              <a:t> the semantic system </a:t>
            </a:r>
            <a:r>
              <a:rPr lang="en-US" sz="1200" dirty="0" smtClean="0">
                <a:latin typeface="Helvetica"/>
                <a:cs typeface="Helvetica"/>
              </a:rPr>
              <a:t>(</a:t>
            </a:r>
            <a:r>
              <a:rPr lang="en-US" sz="1200" dirty="0" err="1" smtClean="0">
                <a:latin typeface="Helvetica"/>
                <a:cs typeface="Helvetica"/>
              </a:rPr>
              <a:t>chen</a:t>
            </a:r>
            <a:r>
              <a:rPr lang="en-US" sz="1200" dirty="0" smtClean="0">
                <a:latin typeface="Helvetica"/>
                <a:cs typeface="Helvetica"/>
              </a:rPr>
              <a:t> and spencer),</a:t>
            </a:r>
            <a:r>
              <a:rPr lang="en-US" sz="1200" baseline="0" dirty="0" smtClean="0">
                <a:latin typeface="Helvetica"/>
                <a:cs typeface="Helvetica"/>
              </a:rPr>
              <a:t> might be </a:t>
            </a:r>
            <a:r>
              <a:rPr lang="en-US" sz="1200" baseline="0" dirty="0" err="1" smtClean="0">
                <a:latin typeface="Helvetica"/>
                <a:cs typeface="Helvetica"/>
              </a:rPr>
              <a:t>subserved</a:t>
            </a:r>
            <a:r>
              <a:rPr lang="en-US" sz="1200" baseline="0" dirty="0" smtClean="0">
                <a:latin typeface="Helvetica"/>
                <a:cs typeface="Helvetica"/>
              </a:rPr>
              <a:t> by different brain regions (a lot of brain work</a:t>
            </a:r>
            <a:r>
              <a:rPr lang="en-US" sz="1200" baseline="0" dirty="0" smtClean="0">
                <a:latin typeface="Helvetica"/>
                <a:cs typeface="Helvetica"/>
              </a:rPr>
              <a:t>)</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13</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Just to</a:t>
            </a:r>
            <a:r>
              <a:rPr lang="en-US" sz="1200" baseline="0" dirty="0" smtClean="0">
                <a:latin typeface="Helvetica"/>
                <a:cs typeface="Helvetica"/>
              </a:rPr>
              <a:t> review, </a:t>
            </a:r>
            <a:r>
              <a:rPr lang="en-US" sz="1200" dirty="0" smtClean="0">
                <a:latin typeface="Helvetica"/>
                <a:cs typeface="Helvetica"/>
              </a:rPr>
              <a:t>when we look at children's responses</a:t>
            </a:r>
            <a:r>
              <a:rPr lang="en-US" sz="1200" baseline="0" dirty="0" smtClean="0">
                <a:latin typeface="Helvetica"/>
                <a:cs typeface="Helvetica"/>
              </a:rPr>
              <a:t> on a window from 300 to 1800 </a:t>
            </a:r>
            <a:r>
              <a:rPr lang="en-US" sz="1200" baseline="0" dirty="0" err="1" smtClean="0">
                <a:latin typeface="Helvetica"/>
                <a:cs typeface="Helvetica"/>
              </a:rPr>
              <a:t>ms</a:t>
            </a:r>
            <a:r>
              <a:rPr lang="en-US" sz="1200" baseline="0" dirty="0" smtClean="0">
                <a:latin typeface="Helvetica"/>
                <a:cs typeface="Helvetica"/>
              </a:rPr>
              <a:t> we found an advantage for speech over other meaningful sounds.</a:t>
            </a:r>
          </a:p>
          <a:p>
            <a:pPr marL="0" indent="0">
              <a:buNone/>
            </a:pPr>
            <a:endParaRPr lang="en-US" sz="1200" baseline="0" dirty="0" smtClean="0">
              <a:latin typeface="Helvetica"/>
              <a:cs typeface="Helvetica"/>
            </a:endParaRPr>
          </a:p>
          <a:p>
            <a:pPr marL="0" indent="0">
              <a:buNone/>
            </a:pPr>
            <a:r>
              <a:rPr lang="en-US" sz="1200" baseline="0" dirty="0" smtClean="0">
                <a:latin typeface="Helvetica"/>
                <a:cs typeface="Helvetica"/>
              </a:rPr>
              <a:t>But as you can see, by 1500ms, there is no longer a difference between the three conditions. </a:t>
            </a:r>
          </a:p>
          <a:p>
            <a:pPr marL="0" indent="0">
              <a:buNone/>
            </a:pPr>
            <a:endParaRPr lang="en-US" sz="1200" baseline="0" dirty="0" smtClean="0">
              <a:latin typeface="Helvetica"/>
              <a:cs typeface="Helvetica"/>
            </a:endParaRPr>
          </a:p>
          <a:p>
            <a:pPr marL="0" indent="0">
              <a:buNone/>
            </a:pPr>
            <a:r>
              <a:rPr lang="en-US" sz="1200" baseline="0" dirty="0" smtClean="0">
                <a:latin typeface="Helvetica"/>
                <a:cs typeface="Helvetica"/>
              </a:rPr>
              <a:t>And if we look for accuracy over a much longer window.</a:t>
            </a:r>
            <a:endParaRPr lang="en-US" sz="1200" dirty="0" smtClean="0">
              <a:latin typeface="Helvetica"/>
              <a:cs typeface="Helvetica"/>
            </a:endParaRPr>
          </a:p>
        </p:txBody>
      </p:sp>
      <p:sp>
        <p:nvSpPr>
          <p:cNvPr id="4" name="Slide Number Placeholder 3"/>
          <p:cNvSpPr>
            <a:spLocks noGrp="1"/>
          </p:cNvSpPr>
          <p:nvPr>
            <p:ph type="sldNum" sz="quarter" idx="10"/>
          </p:nvPr>
        </p:nvSpPr>
        <p:spPr/>
        <p:txBody>
          <a:bodyPr/>
          <a:lstStyle/>
          <a:p>
            <a:fld id="{DBC27C96-C928-344A-8512-02E5873864D4}" type="slidenum">
              <a:rPr lang="en-US" smtClean="0"/>
              <a:t>14</a:t>
            </a:fld>
            <a:endParaRPr lang="en-US"/>
          </a:p>
        </p:txBody>
      </p:sp>
    </p:spTree>
    <p:extLst>
      <p:ext uri="{BB962C8B-B14F-4D97-AF65-F5344CB8AC3E}">
        <p14:creationId xmlns:p14="http://schemas.microsoft.com/office/powerpoint/2010/main" val="294361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baseline="0" dirty="0" smtClean="0"/>
              <a:t>the </a:t>
            </a:r>
            <a:r>
              <a:rPr lang="en-US" baseline="0" dirty="0" smtClean="0"/>
              <a:t>three different sounds get the job done. </a:t>
            </a:r>
            <a:endParaRPr lang="en-US" baseline="0" dirty="0" smtClean="0"/>
          </a:p>
          <a:p>
            <a:endParaRPr lang="en-US" baseline="0" dirty="0" smtClean="0"/>
          </a:p>
          <a:p>
            <a:r>
              <a:rPr lang="en-US" baseline="0" dirty="0" smtClean="0"/>
              <a:t>What I am showing here now is children's accuracy.</a:t>
            </a:r>
            <a:endParaRPr lang="en-US" baseline="0" dirty="0" smtClean="0"/>
          </a:p>
          <a:p>
            <a:endParaRPr lang="en-US" baseline="0" dirty="0" smtClean="0"/>
          </a:p>
          <a:p>
            <a:r>
              <a:rPr lang="en-US" baseline="0" dirty="0" smtClean="0"/>
              <a:t>Children looked at the correct animal reliably above chance when hearing the animal name, an onomatopoeic word, and an animal vocalization, with accuracy indistinguishable across conditions.</a:t>
            </a:r>
          </a:p>
          <a:p>
            <a:endParaRPr lang="en-US" baseline="0" dirty="0" smtClean="0"/>
          </a:p>
          <a:p>
            <a:r>
              <a:rPr lang="en-US" baseline="0" dirty="0" smtClean="0"/>
              <a:t>And relevant to claims to one-to-one mappings, by the age of 2,5 they children were perfectly fine looking at the picture of a dog when </a:t>
            </a:r>
            <a:r>
              <a:rPr lang="en-US" baseline="0" dirty="0" smtClean="0"/>
              <a:t>hearing three </a:t>
            </a:r>
            <a:r>
              <a:rPr lang="en-US" baseline="0" dirty="0" smtClean="0"/>
              <a:t>different </a:t>
            </a:r>
            <a:r>
              <a:rPr lang="en-US" baseline="0" dirty="0" smtClean="0"/>
              <a:t>sounds</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15</a:t>
            </a:fld>
            <a:endParaRPr lang="en-US"/>
          </a:p>
        </p:txBody>
      </p:sp>
    </p:spTree>
    <p:extLst>
      <p:ext uri="{BB962C8B-B14F-4D97-AF65-F5344CB8AC3E}">
        <p14:creationId xmlns:p14="http://schemas.microsoft.com/office/powerpoint/2010/main" val="310616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our first question</a:t>
            </a:r>
            <a:r>
              <a:rPr lang="en-US" baseline="0" dirty="0" smtClean="0"/>
              <a:t> focused on the processing of familiar sounds, o</a:t>
            </a:r>
            <a:r>
              <a:rPr lang="en-US" dirty="0" smtClean="0"/>
              <a:t>ur second question focuses on the domain-generality of disambiguation biases.</a:t>
            </a:r>
            <a:r>
              <a:rPr lang="en-US" baseline="0" dirty="0" smtClean="0"/>
              <a:t> We asked whether children would map a novel animal vocalization to a novel animal</a:t>
            </a:r>
            <a:r>
              <a:rPr lang="en-US" baseline="0" dirty="0" smtClean="0"/>
              <a:t>. That is, if they would show disambiguation biases in a non-linguistic and non-communicative domain.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16</a:t>
            </a:fld>
            <a:endParaRPr lang="en-US"/>
          </a:p>
        </p:txBody>
      </p:sp>
    </p:spTree>
    <p:extLst>
      <p:ext uri="{BB962C8B-B14F-4D97-AF65-F5344CB8AC3E}">
        <p14:creationId xmlns:p14="http://schemas.microsoft.com/office/powerpoint/2010/main" val="179145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a:t>
            </a:r>
            <a:r>
              <a:rPr lang="en-US" baseline="0" dirty="0" smtClean="0"/>
              <a:t> children's proportion looking to the novel animal </a:t>
            </a:r>
            <a:r>
              <a:rPr lang="en-US" baseline="0" dirty="0" smtClean="0"/>
              <a:t>in the </a:t>
            </a:r>
            <a:r>
              <a:rPr lang="en-US" baseline="0" dirty="0" smtClean="0"/>
              <a:t>trials in which they heard a novel sound in the presence of a familiar and a novel animal.</a:t>
            </a:r>
          </a:p>
          <a:p>
            <a:endParaRPr lang="en-US" baseline="0" dirty="0" smtClean="0"/>
          </a:p>
          <a:p>
            <a:r>
              <a:rPr lang="en-US" baseline="0" dirty="0" smtClean="0"/>
              <a:t>As you can see, children reliably looked at the novel animal when hearing the novel name and the novel animal vocalization, with accuracy and RT indistinguishable across conditions.</a:t>
            </a:r>
            <a:endParaRPr lang="en-US" dirty="0" smtClean="0"/>
          </a:p>
          <a:p>
            <a:endParaRPr lang="en-US" dirty="0" smtClean="0"/>
          </a:p>
          <a:p>
            <a:r>
              <a:rPr lang="en-US" dirty="0" smtClean="0"/>
              <a:t>When the sounds was familiar, differences, but here none.</a:t>
            </a:r>
          </a:p>
        </p:txBody>
      </p:sp>
      <p:sp>
        <p:nvSpPr>
          <p:cNvPr id="4" name="Slide Number Placeholder 3"/>
          <p:cNvSpPr>
            <a:spLocks noGrp="1"/>
          </p:cNvSpPr>
          <p:nvPr>
            <p:ph type="sldNum" sz="quarter" idx="10"/>
          </p:nvPr>
        </p:nvSpPr>
        <p:spPr/>
        <p:txBody>
          <a:bodyPr/>
          <a:lstStyle/>
          <a:p>
            <a:fld id="{DBC27C96-C928-344A-8512-02E5873864D4}" type="slidenum">
              <a:rPr lang="en-US" smtClean="0"/>
              <a:t>17</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a:cs typeface="Helvetica"/>
              </a:rPr>
              <a:t>Our </a:t>
            </a:r>
            <a:r>
              <a:rPr lang="en-US" sz="1200" dirty="0" smtClean="0">
                <a:latin typeface="Helvetica"/>
                <a:cs typeface="Helvetica"/>
              </a:rPr>
              <a:t>results cannot be easily explained by pragmatic or lexical-constraints accounts, and they seem to favor a domain-general learning mechanism that seeks simple regularities in complex learning tasks</a:t>
            </a:r>
          </a:p>
          <a:p>
            <a:pPr marL="0" indent="0">
              <a:buNone/>
            </a:pPr>
            <a:endParaRPr lang="en-US" sz="1200" dirty="0" smtClean="0">
              <a:latin typeface="Helvetica"/>
              <a:cs typeface="Helvetica"/>
            </a:endParaRPr>
          </a:p>
          <a:p>
            <a:pPr marL="0" indent="0">
              <a:buNone/>
            </a:pPr>
            <a:endParaRPr lang="en-US" sz="1200" baseline="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Helvetica"/>
                <a:cs typeface="Helvetica"/>
              </a:rPr>
              <a:t>Justin showed us that children have disambiguation biases for voices, </a:t>
            </a:r>
            <a:r>
              <a:rPr lang="en-US" sz="1200" baseline="0" dirty="0" err="1" smtClean="0">
                <a:latin typeface="Helvetica"/>
                <a:cs typeface="Helvetica"/>
              </a:rPr>
              <a:t>Disendruck</a:t>
            </a:r>
            <a:r>
              <a:rPr lang="en-US" sz="1200" baseline="0" dirty="0" smtClean="0">
                <a:latin typeface="Helvetica"/>
                <a:cs typeface="Helvetica"/>
              </a:rPr>
              <a:t> and </a:t>
            </a:r>
            <a:r>
              <a:rPr lang="en-US" sz="1200" baseline="0" dirty="0" err="1" smtClean="0">
                <a:latin typeface="Helvetica"/>
                <a:cs typeface="Helvetica"/>
              </a:rPr>
              <a:t>Markson</a:t>
            </a:r>
            <a:r>
              <a:rPr lang="en-US" sz="1200" baseline="0" dirty="0" smtClean="0">
                <a:latin typeface="Helvetica"/>
                <a:cs typeface="Helvetica"/>
              </a:rPr>
              <a:t> showed disambiguation </a:t>
            </a:r>
            <a:r>
              <a:rPr lang="en-US" sz="1200" baseline="0" dirty="0" err="1" smtClean="0">
                <a:latin typeface="Helvetica"/>
                <a:cs typeface="Helvetica"/>
              </a:rPr>
              <a:t>baises</a:t>
            </a:r>
            <a:r>
              <a:rPr lang="en-US" sz="1200" baseline="0" dirty="0" smtClean="0">
                <a:latin typeface="Helvetica"/>
                <a:cs typeface="Helvetica"/>
              </a:rPr>
              <a:t> for facts, but this is the first demonstration that young children show disambiguation biases in a domain other than speech. </a:t>
            </a:r>
          </a:p>
          <a:p>
            <a:pPr marL="0" indent="0">
              <a:buNone/>
            </a:pPr>
            <a:endParaRPr lang="en-US" sz="1200" baseline="0" dirty="0" smtClean="0">
              <a:latin typeface="Helvetica"/>
              <a:cs typeface="Helvetica"/>
            </a:endParaRPr>
          </a:p>
          <a:p>
            <a:endParaRPr lang="en-US" sz="1200" dirty="0" smtClean="0">
              <a:latin typeface="Helvetica"/>
              <a:cs typeface="Helvetica"/>
            </a:endParaRPr>
          </a:p>
        </p:txBody>
      </p:sp>
      <p:sp>
        <p:nvSpPr>
          <p:cNvPr id="4" name="Slide Number Placeholder 3"/>
          <p:cNvSpPr>
            <a:spLocks noGrp="1"/>
          </p:cNvSpPr>
          <p:nvPr>
            <p:ph type="sldNum" sz="quarter" idx="10"/>
          </p:nvPr>
        </p:nvSpPr>
        <p:spPr/>
        <p:txBody>
          <a:bodyPr/>
          <a:lstStyle/>
          <a:p>
            <a:fld id="{DBC27C96-C928-344A-8512-02E5873864D4}" type="slidenum">
              <a:rPr lang="en-US" smtClean="0"/>
              <a:t>18</a:t>
            </a:fld>
            <a:endParaRPr lang="en-US"/>
          </a:p>
        </p:txBody>
      </p:sp>
    </p:spTree>
    <p:extLst>
      <p:ext uri="{BB962C8B-B14F-4D97-AF65-F5344CB8AC3E}">
        <p14:creationId xmlns:p14="http://schemas.microsoft.com/office/powerpoint/2010/main" val="53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0" dirty="0" smtClean="0"/>
              <a:t>In STUDY</a:t>
            </a:r>
            <a:r>
              <a:rPr lang="en-US" b="0" baseline="0" dirty="0" smtClean="0"/>
              <a:t> 1, we </a:t>
            </a:r>
            <a:r>
              <a:rPr lang="en-US" b="0" dirty="0" smtClean="0"/>
              <a:t>showed that children show</a:t>
            </a:r>
            <a:r>
              <a:rPr lang="en-US" b="0" baseline="0" dirty="0" smtClean="0"/>
              <a:t> disambiguation biases for words and for novel animal vocalization. </a:t>
            </a:r>
          </a:p>
          <a:p>
            <a:pPr eaLnBrk="1" hangingPunct="1">
              <a:spcBef>
                <a:spcPct val="0"/>
              </a:spcBef>
            </a:pPr>
            <a:endParaRPr lang="en-US" b="0" baseline="0" dirty="0" smtClean="0"/>
          </a:p>
          <a:p>
            <a:pPr eaLnBrk="1" hangingPunct="1">
              <a:spcBef>
                <a:spcPct val="0"/>
              </a:spcBef>
            </a:pPr>
            <a:r>
              <a:rPr lang="en-US" b="0" baseline="0" dirty="0" smtClean="0"/>
              <a:t>But it is not clear whether children could use this strategy to learn about novel vocalizations in their environment.</a:t>
            </a:r>
          </a:p>
          <a:p>
            <a:pPr eaLnBrk="1" hangingPunct="1">
              <a:spcBef>
                <a:spcPct val="0"/>
              </a:spcBef>
            </a:pPr>
            <a:endParaRPr lang="en-US" b="0" baseline="0" dirty="0" smtClean="0"/>
          </a:p>
          <a:p>
            <a:pPr eaLnBrk="1" hangingPunct="1">
              <a:spcBef>
                <a:spcPct val="0"/>
              </a:spcBef>
            </a:pPr>
            <a:r>
              <a:rPr lang="en-US" b="0" dirty="0" smtClean="0"/>
              <a:t>Some recent studies and computational models emphasized</a:t>
            </a:r>
            <a:r>
              <a:rPr lang="en-US" b="0" baseline="0" dirty="0" smtClean="0"/>
              <a:t> that referent-selection is related – but should not be conflated with learning</a:t>
            </a:r>
            <a:endParaRPr lang="en-US" b="0" dirty="0" smtClean="0"/>
          </a:p>
          <a:p>
            <a:endParaRPr lang="en-US" dirty="0" smtClean="0"/>
          </a:p>
          <a:p>
            <a:endParaRPr lang="en-US" dirty="0" smtClean="0"/>
          </a:p>
          <a:p>
            <a:r>
              <a:rPr lang="en-US" dirty="0" smtClean="0"/>
              <a:t>So </a:t>
            </a:r>
            <a:r>
              <a:rPr lang="en-US" dirty="0" smtClean="0"/>
              <a:t>study 2, we focus</a:t>
            </a:r>
            <a:r>
              <a:rPr lang="en-US" baseline="0" dirty="0" smtClean="0"/>
              <a:t> exclusively on novel animal vocalizations, asking whether children would actually remember the mapping between a novel animal and vocalization.</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19</a:t>
            </a:fld>
            <a:endParaRPr lang="en-US"/>
          </a:p>
        </p:txBody>
      </p:sp>
    </p:spTree>
    <p:extLst>
      <p:ext uri="{BB962C8B-B14F-4D97-AF65-F5344CB8AC3E}">
        <p14:creationId xmlns:p14="http://schemas.microsoft.com/office/powerpoint/2010/main" val="3167074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last 35 years, studies have</a:t>
            </a:r>
            <a:r>
              <a:rPr lang="en-US" baseline="0" dirty="0" smtClean="0"/>
              <a:t> shown that children who are two years of age and older tend to select a novel object as the referent for a novel word</a:t>
            </a:r>
          </a:p>
          <a:p>
            <a:endParaRPr lang="en-US" baseline="0" dirty="0" smtClean="0"/>
          </a:p>
          <a:p>
            <a:r>
              <a:rPr lang="en-US" baseline="0" dirty="0" smtClean="0"/>
              <a:t>This disambiguation bias is often characterized as a lexical-specific constraint that is universal and fundamental for early word learning.</a:t>
            </a:r>
          </a:p>
          <a:p>
            <a:endParaRPr lang="en-US" baseline="0" dirty="0" smtClean="0"/>
          </a:p>
          <a:p>
            <a:r>
              <a:rPr lang="en-US" baseline="0" dirty="0" smtClean="0"/>
              <a:t>But studies in recent years started to problematize this characterization:</a:t>
            </a:r>
          </a:p>
          <a:p>
            <a:endParaRPr lang="en-US" baseline="0" dirty="0" smtClean="0"/>
          </a:p>
          <a:p>
            <a:r>
              <a:rPr lang="en-US" baseline="0" dirty="0" smtClean="0"/>
              <a:t>These studies focused on the role of experience and showed that this affect is not robust across populations</a:t>
            </a:r>
          </a:p>
          <a:p>
            <a:r>
              <a:rPr lang="en-US" baseline="0" dirty="0" smtClean="0"/>
              <a:t>They focused on the relation between disambiguation and word learning, and showed that successful disambiguation does not necessarily lead to retention of the link between a novel word and a novel object</a:t>
            </a:r>
          </a:p>
          <a:p>
            <a:r>
              <a:rPr lang="en-US" baseline="0" dirty="0" smtClean="0"/>
              <a:t>And in this symposium we are focusing on the domain-specificity of this bias</a:t>
            </a:r>
          </a:p>
        </p:txBody>
      </p:sp>
      <p:sp>
        <p:nvSpPr>
          <p:cNvPr id="4" name="Slide Number Placeholder 3"/>
          <p:cNvSpPr>
            <a:spLocks noGrp="1"/>
          </p:cNvSpPr>
          <p:nvPr>
            <p:ph type="sldNum" sz="quarter" idx="10"/>
          </p:nvPr>
        </p:nvSpPr>
        <p:spPr/>
        <p:txBody>
          <a:bodyPr/>
          <a:lstStyle/>
          <a:p>
            <a:fld id="{DBC27C96-C928-344A-8512-02E5873864D4}" type="slidenum">
              <a:rPr lang="en-US" smtClean="0"/>
              <a:t>2</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STUDY 2 we focus only on novel animal vocalizations, using the same design from a recent study looking at disambiguation biases in the linguistic domain. </a:t>
            </a:r>
          </a:p>
          <a:p>
            <a:endParaRPr lang="en-US" baseline="0" dirty="0" smtClean="0"/>
          </a:p>
          <a:p>
            <a:r>
              <a:rPr lang="en-US" baseline="0" dirty="0" smtClean="0"/>
              <a:t>In order to make sure that our results in Study 1 were not due to the nature of our stimuli, we chose two different novel animals, an aardvark and a capybara.</a:t>
            </a:r>
          </a:p>
          <a:p>
            <a:endParaRPr lang="en-US" dirty="0" smtClean="0"/>
          </a:p>
          <a:p>
            <a:r>
              <a:rPr lang="en-US" dirty="0" smtClean="0"/>
              <a:t>We</a:t>
            </a:r>
            <a:r>
              <a:rPr lang="en-US" baseline="0" dirty="0" smtClean="0"/>
              <a:t> had three different trial types.</a:t>
            </a:r>
          </a:p>
          <a:p>
            <a:endParaRPr lang="en-US" baseline="0" dirty="0" smtClean="0"/>
          </a:p>
          <a:p>
            <a:r>
              <a:rPr lang="en-US" baseline="0" dirty="0" smtClean="0"/>
              <a:t>In Familiar-vocalization trials, children saw two familiar animals or a familiar and a novel animal and they heard a familiar animal vocalization.</a:t>
            </a:r>
          </a:p>
          <a:p>
            <a:endParaRPr lang="en-US" baseline="0" dirty="0" smtClean="0"/>
          </a:p>
          <a:p>
            <a:r>
              <a:rPr lang="en-US" baseline="0" dirty="0" smtClean="0"/>
              <a:t>In disambiguation trials, children saw a familiar and a novel animal and heard a novel animal vocalization.</a:t>
            </a:r>
          </a:p>
          <a:p>
            <a:endParaRPr lang="en-US" baseline="0" dirty="0" smtClean="0"/>
          </a:p>
          <a:p>
            <a:r>
              <a:rPr lang="en-US" baseline="0" dirty="0" smtClean="0"/>
              <a:t>And in retention trials, children saw the two novel animals they learn about through the disambiguation trials. </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20</a:t>
            </a:fld>
            <a:endParaRPr lang="en-US"/>
          </a:p>
        </p:txBody>
      </p:sp>
    </p:spTree>
    <p:extLst>
      <p:ext uri="{BB962C8B-B14F-4D97-AF65-F5344CB8AC3E}">
        <p14:creationId xmlns:p14="http://schemas.microsoft.com/office/powerpoint/2010/main" val="94856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showing here accuracy for these three different conditions. AS in Study</a:t>
            </a:r>
            <a:r>
              <a:rPr lang="en-US" baseline="0" dirty="0" smtClean="0"/>
              <a:t> 1, children reliably chose a familiar animal in response to a familiar sound, they chose a novel animal in response to a novel animal vocalization, but they showed only fragile evidence of retention. </a:t>
            </a:r>
            <a:endParaRPr lang="en-US" dirty="0"/>
          </a:p>
        </p:txBody>
      </p:sp>
      <p:sp>
        <p:nvSpPr>
          <p:cNvPr id="4" name="Slide Number Placeholder 3"/>
          <p:cNvSpPr>
            <a:spLocks noGrp="1"/>
          </p:cNvSpPr>
          <p:nvPr>
            <p:ph type="sldNum" sz="quarter" idx="10"/>
          </p:nvPr>
        </p:nvSpPr>
        <p:spPr/>
        <p:txBody>
          <a:bodyPr/>
          <a:lstStyle/>
          <a:p>
            <a:fld id="{DBC27C96-C928-344A-8512-02E5873864D4}" type="slidenum">
              <a:rPr lang="en-US" smtClean="0"/>
              <a:t>21</a:t>
            </a:fld>
            <a:endParaRPr lang="en-US"/>
          </a:p>
        </p:txBody>
      </p:sp>
    </p:spTree>
    <p:extLst>
      <p:ext uri="{BB962C8B-B14F-4D97-AF65-F5344CB8AC3E}">
        <p14:creationId xmlns:p14="http://schemas.microsoft.com/office/powerpoint/2010/main" val="1594192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a:t>
            </a:r>
            <a:r>
              <a:rPr lang="en-US" baseline="0" dirty="0" smtClean="0"/>
              <a:t> we found in our 2012 paper, there was a relationship between children's disambiguation and retention. Children who were better at determining the referent for a novel word were also better at remembering this link. But as you can see here, basically everyone was above chance on disambiguation, but that does not necessarily resulted in retention.</a:t>
            </a:r>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22</a:t>
            </a:fld>
            <a:endParaRPr lang="en-US"/>
          </a:p>
        </p:txBody>
      </p:sp>
    </p:spTree>
    <p:extLst>
      <p:ext uri="{BB962C8B-B14F-4D97-AF65-F5344CB8AC3E}">
        <p14:creationId xmlns:p14="http://schemas.microsoft.com/office/powerpoint/2010/main" val="428717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means that disambiguation biases and retention are related, but they should not be conflated.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23</a:t>
            </a:fld>
            <a:endParaRPr lang="en-US"/>
          </a:p>
        </p:txBody>
      </p:sp>
    </p:spTree>
    <p:extLst>
      <p:ext uri="{BB962C8B-B14F-4D97-AF65-F5344CB8AC3E}">
        <p14:creationId xmlns:p14="http://schemas.microsoft.com/office/powerpoint/2010/main" val="4287179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alvetica"/>
                <a:cs typeface="Halvetica"/>
              </a:rPr>
              <a:t>30</a:t>
            </a:r>
            <a:r>
              <a:rPr lang="en-US" sz="1200" dirty="0" smtClean="0">
                <a:latin typeface="Halvetica"/>
                <a:cs typeface="Halvetica"/>
              </a:rPr>
              <a:t>-mo-olds were fastest to orient to a familiar animal in response to the </a:t>
            </a:r>
            <a:r>
              <a:rPr lang="en-US" sz="1200" dirty="0" smtClean="0">
                <a:solidFill>
                  <a:srgbClr val="000000"/>
                </a:solidFill>
                <a:latin typeface="Halvetica"/>
                <a:cs typeface="Halvetica"/>
              </a:rPr>
              <a:t>animal name</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But they also oriented to a familiar animal when hearing a familiar onomatopoeic word or animal vocalization</a:t>
            </a:r>
          </a:p>
          <a:p>
            <a:pPr marL="0" indent="0">
              <a:buNone/>
            </a:pPr>
            <a:endParaRPr lang="en-US" sz="1200" dirty="0" smtClean="0">
              <a:solidFill>
                <a:srgbClr val="000000"/>
              </a:solidFill>
              <a:latin typeface="Halvetica"/>
              <a:cs typeface="Halvetica"/>
            </a:endParaRPr>
          </a:p>
          <a:p>
            <a:pPr marL="0" indent="0">
              <a:buNone/>
            </a:pPr>
            <a:r>
              <a:rPr lang="en-US" sz="1200" dirty="0" smtClean="0">
                <a:solidFill>
                  <a:srgbClr val="000000"/>
                </a:solidFill>
                <a:latin typeface="Halvetica"/>
                <a:cs typeface="Halvetica"/>
              </a:rPr>
              <a:t>As for disambiguation and learning, these findings add</a:t>
            </a:r>
            <a:r>
              <a:rPr lang="en-US" sz="1200" baseline="0" dirty="0" smtClean="0">
                <a:solidFill>
                  <a:srgbClr val="000000"/>
                </a:solidFill>
                <a:latin typeface="Halvetica"/>
                <a:cs typeface="Halvetica"/>
              </a:rPr>
              <a:t> to a recent body of research suggesting that </a:t>
            </a:r>
            <a:endParaRPr lang="en-US" sz="1200" dirty="0" smtClean="0">
              <a:solidFill>
                <a:srgbClr val="000000"/>
              </a:solidFill>
              <a:latin typeface="Halvetica"/>
              <a:cs typeface="Halvetica"/>
            </a:endParaRPr>
          </a:p>
          <a:p>
            <a:pPr marL="0" indent="0">
              <a:buNone/>
            </a:pPr>
            <a:endParaRPr lang="en-US" sz="1200" dirty="0" smtClean="0">
              <a:latin typeface="Halvetica"/>
              <a:cs typeface="Halvetica"/>
            </a:endParaRPr>
          </a:p>
          <a:p>
            <a:pPr marL="0" indent="0">
              <a:buNone/>
            </a:pPr>
            <a:r>
              <a:rPr lang="en-US" sz="1200" dirty="0" smtClean="0">
                <a:latin typeface="Halvetica"/>
                <a:cs typeface="Halvetica"/>
              </a:rPr>
              <a:t>disambiguation biases are not restricted to the linguistic domain and they do not necessarily lead to learning</a:t>
            </a:r>
          </a:p>
          <a:p>
            <a:pPr marL="0" indent="0">
              <a:buNone/>
            </a:pPr>
            <a:endParaRPr lang="en-US" sz="1200" dirty="0" smtClean="0">
              <a:latin typeface="Halvetica"/>
              <a:cs typeface="Halvetica"/>
            </a:endParaRPr>
          </a:p>
          <a:p>
            <a:pPr marL="0" indent="0">
              <a:buNone/>
            </a:pPr>
            <a:r>
              <a:rPr lang="en-US" sz="1200" dirty="0" smtClean="0">
                <a:latin typeface="Halvetica"/>
                <a:cs typeface="Halvetica"/>
              </a:rPr>
              <a:t>What does this</a:t>
            </a:r>
            <a:r>
              <a:rPr lang="en-US" sz="1200" baseline="0" dirty="0" smtClean="0">
                <a:latin typeface="Halvetica"/>
                <a:cs typeface="Halvetica"/>
              </a:rPr>
              <a:t> tell us about this word learning bias. </a:t>
            </a:r>
          </a:p>
          <a:p>
            <a:pPr marL="0" indent="0">
              <a:buNone/>
            </a:pPr>
            <a:endParaRPr lang="en-US" sz="1200" baseline="0" dirty="0" smtClean="0">
              <a:latin typeface="Halvetica"/>
              <a:cs typeface="Halvetica"/>
            </a:endParaRPr>
          </a:p>
          <a:p>
            <a:pPr marL="0" indent="0">
              <a:buNone/>
            </a:pPr>
            <a:r>
              <a:rPr lang="en-US" sz="1200" baseline="0" dirty="0" smtClean="0">
                <a:latin typeface="Halvetica"/>
                <a:cs typeface="Halvetica"/>
              </a:rPr>
              <a:t>Mention our low-SES bias.</a:t>
            </a:r>
          </a:p>
          <a:p>
            <a:pPr marL="0" indent="0">
              <a:buNone/>
            </a:pPr>
            <a:endParaRPr lang="en-US" sz="1200" baseline="0" dirty="0" smtClean="0">
              <a:latin typeface="Halvetica"/>
              <a:cs typeface="Halvetica"/>
            </a:endParaRPr>
          </a:p>
          <a:p>
            <a:pPr marL="0" indent="0">
              <a:buNone/>
            </a:pPr>
            <a:endParaRPr lang="en-US" sz="1200" dirty="0"/>
          </a:p>
        </p:txBody>
      </p:sp>
      <p:sp>
        <p:nvSpPr>
          <p:cNvPr id="4" name="Slide Number Placeholder 3"/>
          <p:cNvSpPr>
            <a:spLocks noGrp="1"/>
          </p:cNvSpPr>
          <p:nvPr>
            <p:ph type="sldNum" sz="quarter" idx="10"/>
          </p:nvPr>
        </p:nvSpPr>
        <p:spPr/>
        <p:txBody>
          <a:bodyPr/>
          <a:lstStyle/>
          <a:p>
            <a:fld id="{DBC27C96-C928-344A-8512-02E5873864D4}" type="slidenum">
              <a:rPr lang="en-US" smtClean="0"/>
              <a:t>24</a:t>
            </a:fld>
            <a:endParaRPr lang="en-US"/>
          </a:p>
        </p:txBody>
      </p:sp>
    </p:spTree>
    <p:extLst>
      <p:ext uri="{BB962C8B-B14F-4D97-AF65-F5344CB8AC3E}">
        <p14:creationId xmlns:p14="http://schemas.microsoft.com/office/powerpoint/2010/main" val="2874737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study</a:t>
            </a:r>
            <a:r>
              <a:rPr lang="en-US" baseline="0" dirty="0" smtClean="0"/>
              <a:t> together with a recent body of work encourages us to think differently about disambiguation biases.</a:t>
            </a:r>
          </a:p>
          <a:p>
            <a:endParaRPr lang="en-US" baseline="0" dirty="0" smtClean="0"/>
          </a:p>
          <a:p>
            <a:r>
              <a:rPr lang="en-US" baseline="0" dirty="0" smtClean="0"/>
              <a:t>Recent studies started to pay attention to the role of experience on the development of ME. Krista-Byers Heinlein found that young bilinguals do not show evidence of disambiguation biases, </a:t>
            </a:r>
            <a:r>
              <a:rPr lang="en-US" baseline="0" dirty="0" err="1" smtClean="0"/>
              <a:t>anne</a:t>
            </a:r>
            <a:r>
              <a:rPr lang="en-US" baseline="0" dirty="0" smtClean="0"/>
              <a:t> </a:t>
            </a:r>
            <a:r>
              <a:rPr lang="en-US" baseline="0" dirty="0" err="1" smtClean="0"/>
              <a:t>fernald</a:t>
            </a:r>
            <a:r>
              <a:rPr lang="en-US" baseline="0" dirty="0" smtClean="0"/>
              <a:t> and </a:t>
            </a:r>
            <a:r>
              <a:rPr lang="en-US" baseline="0" dirty="0" err="1" smtClean="0"/>
              <a:t>adriana</a:t>
            </a:r>
            <a:r>
              <a:rPr lang="en-US" baseline="0" dirty="0" smtClean="0"/>
              <a:t> </a:t>
            </a:r>
            <a:r>
              <a:rPr lang="en-US" baseline="0" dirty="0" err="1" smtClean="0"/>
              <a:t>weisleder</a:t>
            </a:r>
            <a:r>
              <a:rPr lang="en-US" baseline="0" dirty="0" smtClean="0"/>
              <a:t> found that amount of speech from caregivers can predict the emergence of disambiguation biases.</a:t>
            </a:r>
          </a:p>
          <a:p>
            <a:endParaRPr lang="en-US" baseline="0" dirty="0" smtClean="0"/>
          </a:p>
          <a:p>
            <a:r>
              <a:rPr lang="en-US" baseline="0" dirty="0" smtClean="0"/>
              <a:t>In relation to word learning Bob McMurray and Larissa </a:t>
            </a:r>
            <a:r>
              <a:rPr lang="en-US" baseline="0" dirty="0" err="1" smtClean="0"/>
              <a:t>samuelson</a:t>
            </a:r>
            <a:r>
              <a:rPr lang="en-US" baseline="0" dirty="0" smtClean="0"/>
              <a:t> have done a lot of computational and experimental work showing a dissociation between referent selection and word learning.</a:t>
            </a:r>
          </a:p>
          <a:p>
            <a:endParaRPr lang="en-US" baseline="0" dirty="0" smtClean="0"/>
          </a:p>
          <a:p>
            <a:r>
              <a:rPr lang="en-US" baseline="0" dirty="0" smtClean="0"/>
              <a:t>And this symposium suggests that disambiguation biases could be explained by a domain-general mechanism that looks for regularities in complex learning tasks in which consistent mappings are observed.</a:t>
            </a:r>
          </a:p>
          <a:p>
            <a:endParaRPr lang="en-US" baseline="0" dirty="0" smtClean="0"/>
          </a:p>
          <a:p>
            <a:r>
              <a:rPr lang="en-US" baseline="0" dirty="0" smtClean="0"/>
              <a:t>These experiments show intriguing parallels between children's identification of objects across seemingly different domains. Instead of categorically showing that linguistic and non-linguistic learning is </a:t>
            </a:r>
            <a:r>
              <a:rPr lang="en-US" baseline="0" dirty="0" err="1" smtClean="0"/>
              <a:t>subserved</a:t>
            </a:r>
            <a:r>
              <a:rPr lang="en-US" baseline="0" dirty="0" smtClean="0"/>
              <a:t> by the same strategies and mechanisms, I hope this study motivates more work on how children can use their current knowledge to learn new information in linguistic and nonlinguistic domains.</a:t>
            </a:r>
          </a:p>
        </p:txBody>
      </p:sp>
      <p:sp>
        <p:nvSpPr>
          <p:cNvPr id="4" name="Slide Number Placeholder 3"/>
          <p:cNvSpPr>
            <a:spLocks noGrp="1"/>
          </p:cNvSpPr>
          <p:nvPr>
            <p:ph type="sldNum" sz="quarter" idx="10"/>
          </p:nvPr>
        </p:nvSpPr>
        <p:spPr/>
        <p:txBody>
          <a:bodyPr/>
          <a:lstStyle/>
          <a:p>
            <a:fld id="{DBC27C96-C928-344A-8512-02E5873864D4}" type="slidenum">
              <a:rPr lang="en-US" smtClean="0"/>
              <a:t>25</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 want to end with two very different characterizations of disambiguation biases. </a:t>
            </a:r>
          </a:p>
          <a:p>
            <a:endParaRPr lang="en-US" baseline="0" dirty="0" smtClean="0"/>
          </a:p>
          <a:p>
            <a:r>
              <a:rPr lang="en-US" baseline="0" dirty="0" smtClean="0"/>
              <a:t>One assumption that has been challenged already, is that disambiguation is a </a:t>
            </a:r>
          </a:p>
          <a:p>
            <a:endParaRPr lang="en-US" baseline="0" dirty="0" smtClean="0"/>
          </a:p>
          <a:p>
            <a:r>
              <a:rPr lang="en-US" baseline="0" dirty="0" smtClean="0"/>
              <a:t>But the findings from recent studies seem to </a:t>
            </a:r>
            <a:r>
              <a:rPr lang="en-US" baseline="0" smtClean="0"/>
              <a:t>suggest instead that </a:t>
            </a:r>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26</a:t>
            </a:fld>
            <a:endParaRPr lang="en-US"/>
          </a:p>
        </p:txBody>
      </p:sp>
    </p:spTree>
    <p:extLst>
      <p:ext uri="{BB962C8B-B14F-4D97-AF65-F5344CB8AC3E}">
        <p14:creationId xmlns:p14="http://schemas.microsoft.com/office/powerpoint/2010/main" val="57288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kern="1200" baseline="0" dirty="0" smtClean="0">
                <a:solidFill>
                  <a:schemeClr val="tx1"/>
                </a:solidFill>
                <a:latin typeface="+mn-lt"/>
                <a:ea typeface="ＭＳ Ｐゴシック" charset="-128"/>
                <a:cs typeface="ＭＳ Ｐゴシック" charset="-128"/>
              </a:rPr>
              <a:t>Debates about the scope of disambiguation biases are not knew, and in very simple terms, there are three main explanations for why children chose a novel object when hearing a novel word</a:t>
            </a:r>
            <a:endParaRPr lang="en-US" sz="1200" b="0" kern="1200" baseline="0" dirty="0" smtClean="0">
              <a:solidFill>
                <a:schemeClr val="tx1"/>
              </a:solidFill>
              <a:latin typeface="+mn-lt"/>
              <a:ea typeface="ＭＳ Ｐゴシック" charset="-128"/>
              <a:cs typeface="ＭＳ Ｐゴシック" charset="-128"/>
            </a:endParaRPr>
          </a:p>
          <a:p>
            <a:endParaRPr lang="en-US" sz="1200" kern="1200" baseline="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effectLst/>
                <a:latin typeface="+mn-lt"/>
                <a:ea typeface="+mn-ea"/>
                <a:cs typeface="+mn-cs"/>
              </a:rPr>
              <a:t>The first is that this bias in referent selection is motivated by lexical-specific constraints or principles </a:t>
            </a: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second is that it is motivated by </a:t>
            </a:r>
            <a:r>
              <a:rPr lang="en-US" sz="1200" kern="1200" dirty="0" smtClean="0">
                <a:solidFill>
                  <a:schemeClr val="tx1"/>
                </a:solidFill>
                <a:effectLst/>
                <a:latin typeface="+mn-lt"/>
                <a:ea typeface="+mn-ea"/>
                <a:cs typeface="+mn-cs"/>
              </a:rPr>
              <a:t>pragmatic inferences about speakers’ communicative intentions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debate so far focused on the contrast</a:t>
            </a:r>
            <a:r>
              <a:rPr lang="en-US" sz="1200" kern="1200" baseline="0" dirty="0" smtClean="0">
                <a:solidFill>
                  <a:schemeClr val="tx1"/>
                </a:solidFill>
                <a:effectLst/>
                <a:latin typeface="+mn-lt"/>
                <a:ea typeface="+mn-ea"/>
                <a:cs typeface="+mn-cs"/>
              </a:rPr>
              <a:t> between lexical specific constraints and pragmatic inferences, showing disambiguation for novel words and facts.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more recent computational approaches suggest that</a:t>
            </a:r>
            <a:r>
              <a:rPr lang="en-US" sz="1200" kern="1200" baseline="0" dirty="0" smtClean="0">
                <a:solidFill>
                  <a:schemeClr val="tx1"/>
                </a:solidFill>
                <a:effectLst/>
                <a:latin typeface="+mn-lt"/>
                <a:ea typeface="+mn-ea"/>
                <a:cs typeface="+mn-cs"/>
              </a:rPr>
              <a:t> disambiguation biases might be the result of</a:t>
            </a:r>
            <a:r>
              <a:rPr lang="en-US" sz="1200" kern="1200" dirty="0" smtClean="0">
                <a:solidFill>
                  <a:schemeClr val="tx1"/>
                </a:solidFill>
                <a:effectLst/>
                <a:latin typeface="+mn-lt"/>
                <a:ea typeface="+mn-ea"/>
                <a:cs typeface="+mn-cs"/>
              </a:rPr>
              <a:t> domain-general learning mechanisms that favors simpler hypotheses in complex learning tasks</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latin typeface="+mn-lt"/>
                <a:ea typeface="ＭＳ Ｐゴシック" charset="-128"/>
                <a:cs typeface="ＭＳ Ｐゴシック" charset="-128"/>
              </a:rPr>
              <a:t>One of the challenges in experimentally exploring the strengths of this domain-general account is that it is hard to come up with stimuli that are similar to speech, familiar to young children, and that are meaningfully associated to common objects in children's environments.</a:t>
            </a:r>
          </a:p>
          <a:p>
            <a:endParaRPr lang="en-US" sz="1200" kern="1200" dirty="0">
              <a:solidFill>
                <a:schemeClr val="tx1"/>
              </a:solidFill>
              <a:latin typeface="+mn-lt"/>
              <a:ea typeface="ＭＳ Ｐゴシック" charset="-128"/>
              <a:cs typeface="ＭＳ Ｐゴシック" charset="-128"/>
            </a:endParaRPr>
          </a:p>
        </p:txBody>
      </p:sp>
      <p:sp>
        <p:nvSpPr>
          <p:cNvPr id="20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05D8353-6A62-1F48-92A8-7041CFC17AB9}" type="slidenum">
              <a:rPr lang="en-US" smtClean="0">
                <a:ea typeface="ＭＳ Ｐゴシック" charset="-128"/>
                <a:cs typeface="ＭＳ Ｐゴシック" charset="-128"/>
              </a:rPr>
              <a:pPr fontAlgn="base">
                <a:spcBef>
                  <a:spcPct val="0"/>
                </a:spcBef>
                <a:spcAft>
                  <a:spcPct val="0"/>
                </a:spcAft>
                <a:defRPr/>
              </a:pPr>
              <a:t>3</a:t>
            </a:fld>
            <a:endParaRPr lang="en-US" smtClean="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In trying</a:t>
            </a:r>
            <a:r>
              <a:rPr lang="en-US" sz="1200" i="0" baseline="0" dirty="0" smtClean="0">
                <a:latin typeface="Helvetica"/>
                <a:cs typeface="Helvetica"/>
              </a:rPr>
              <a:t> to come up with this non-linguistic speech analogue, we thought about the vocalizations that animals produce</a:t>
            </a: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latin typeface="Helvetica"/>
                <a:cs typeface="Helvetica"/>
              </a:rPr>
              <a:t>Animal names</a:t>
            </a:r>
            <a:r>
              <a:rPr lang="en-US" sz="1200" i="0" baseline="0" dirty="0" smtClean="0">
                <a:latin typeface="Helvetica"/>
                <a:cs typeface="Helvetica"/>
              </a:rPr>
              <a:t> and</a:t>
            </a:r>
            <a:r>
              <a:rPr lang="en-US" sz="1200" i="0" dirty="0" smtClean="0">
                <a:latin typeface="Helvetica"/>
                <a:cs typeface="Helvetica"/>
              </a:rPr>
              <a:t> </a:t>
            </a:r>
            <a:r>
              <a:rPr lang="en-US" sz="1200" i="0" dirty="0" smtClean="0">
                <a:latin typeface="Helvetica"/>
                <a:cs typeface="Helvetica"/>
              </a:rPr>
              <a:t>animal </a:t>
            </a:r>
            <a:r>
              <a:rPr lang="en-US" sz="1200" i="0" dirty="0" smtClean="0">
                <a:latin typeface="Helvetica"/>
                <a:cs typeface="Helvetica"/>
              </a:rPr>
              <a:t>vocalizations</a:t>
            </a:r>
            <a:r>
              <a:rPr lang="en-US" sz="1200" i="0" baseline="0" dirty="0" smtClean="0">
                <a:latin typeface="Helvetica"/>
                <a:cs typeface="Helvetica"/>
              </a:rPr>
              <a:t> </a:t>
            </a:r>
            <a:r>
              <a:rPr lang="en-US" sz="1200" i="0" dirty="0" smtClean="0">
                <a:latin typeface="Helvetica"/>
                <a:cs typeface="Helvetica"/>
              </a:rPr>
              <a:t>differ </a:t>
            </a:r>
            <a:r>
              <a:rPr lang="en-US" sz="1200" i="0" dirty="0" smtClean="0">
                <a:latin typeface="Helvetica"/>
                <a:cs typeface="Helvetica"/>
              </a:rPr>
              <a:t>in arbitrariness but they provide consistent meaningful associations between sounds and common objects in children’s environments</a:t>
            </a:r>
          </a:p>
          <a:p>
            <a:endParaRPr lang="en-US" dirty="0" smtClean="0"/>
          </a:p>
          <a:p>
            <a:r>
              <a:rPr lang="en-US" baseline="0" dirty="0" smtClean="0"/>
              <a:t>In a context like this, the child might learn that this animal is called dog</a:t>
            </a:r>
          </a:p>
          <a:p>
            <a:endParaRPr lang="en-US" baseline="0" dirty="0" smtClean="0"/>
          </a:p>
          <a:p>
            <a:r>
              <a:rPr lang="en-US" baseline="0" dirty="0" smtClean="0"/>
              <a:t>But the child might learn that dogs bark, creating a link between dogs and their typical vocalization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4</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baseline="0" dirty="0" smtClean="0">
                <a:latin typeface="Helvetica"/>
                <a:cs typeface="Helvetica"/>
              </a:rPr>
              <a:t>And these different sounds could actually be characterized within a continuum going from highly arbitrary t non arbitrary.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 question that we might as is whether children could rely on these three different sounds to recognize a familiar animal.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whether one of these cues would be particularly powerful in guiding children's attention to familiar animals in their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5</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more importantly, if this dog was paired with a novel animal, would children chose the novel animal when hearing a novel vocalization?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expect from previous studies that if children heard a novel word like </a:t>
            </a:r>
            <a:r>
              <a:rPr lang="en-US" i="1" baseline="0" dirty="0" err="1" smtClean="0"/>
              <a:t>nado</a:t>
            </a:r>
            <a:r>
              <a:rPr lang="en-US" baseline="0" dirty="0" smtClean="0"/>
              <a:t>, in the presence of a familiar and a novel animal, that they would chose the novel animal as the most likely referent for this word.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question that we ask is whether children would also look at this animal if they heard a novel animal vocalization like this one… or this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would they later remember that this is the sound that this novel animal makes?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6</a:t>
            </a:fld>
            <a:endParaRPr lang="en-US"/>
          </a:p>
        </p:txBody>
      </p:sp>
    </p:spTree>
    <p:extLst>
      <p:ext uri="{BB962C8B-B14F-4D97-AF65-F5344CB8AC3E}">
        <p14:creationId xmlns:p14="http://schemas.microsoft.com/office/powerpoint/2010/main" val="426023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Formalizing these general questions, this study addresses three questions, the first is about the processing, the second is about disambiguation, and the third is about retention.</a:t>
            </a:r>
            <a:endParaRPr lang="en-US" baseline="0" dirty="0" smtClean="0"/>
          </a:p>
          <a:p>
            <a:endParaRPr lang="en-US" baseline="0" dirty="0" smtClean="0"/>
          </a:p>
          <a:p>
            <a:r>
              <a:rPr lang="en-US" baseline="0" dirty="0" smtClean="0"/>
              <a:t>Study 1 asks how quickly 30 month olds can use linguistic and nonlinguistic cues to identify a familiar animal, and also whether children would chose a novel animal in response to a novel animal vocalization, as they do for novel words and objects.</a:t>
            </a:r>
          </a:p>
          <a:p>
            <a:endParaRPr lang="en-US" baseline="0" dirty="0" smtClean="0"/>
          </a:p>
          <a:p>
            <a:r>
              <a:rPr lang="en-US" baseline="0" dirty="0" smtClean="0"/>
              <a:t>In other words, would children show a disambiguation bias for novel animal vocalizations, as </a:t>
            </a:r>
            <a:r>
              <a:rPr lang="en-US" baseline="0" dirty="0" smtClean="0"/>
              <a:t>they do </a:t>
            </a:r>
            <a:r>
              <a:rPr lang="en-US" baseline="0" dirty="0" smtClean="0"/>
              <a:t>for words</a:t>
            </a:r>
            <a:r>
              <a:rPr lang="en-US" baseline="0" dirty="0" smtClean="0"/>
              <a:t>. That is, would they show disambiguation biases in a non-linguistic and non-communicative domain.</a:t>
            </a:r>
            <a:endParaRPr lang="en-US" baseline="0" dirty="0" smtClean="0"/>
          </a:p>
          <a:p>
            <a:endParaRPr lang="en-US" baseline="0" dirty="0" smtClean="0"/>
          </a:p>
          <a:p>
            <a:r>
              <a:rPr lang="en-US" baseline="0" dirty="0" smtClean="0"/>
              <a:t>Study 2 focuses on the relation between disambiguation and retention, asking whether children would actually remember the mapping between a novel animal and a novel vocalization created through a disambiguation strategy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BC27C96-C928-344A-8512-02E5873864D4}" type="slidenum">
              <a:rPr lang="en-US" smtClean="0"/>
              <a:t>7</a:t>
            </a:fld>
            <a:endParaRPr lang="en-US"/>
          </a:p>
        </p:txBody>
      </p:sp>
    </p:spTree>
    <p:extLst>
      <p:ext uri="{BB962C8B-B14F-4D97-AF65-F5344CB8AC3E}">
        <p14:creationId xmlns:p14="http://schemas.microsoft.com/office/powerpoint/2010/main" val="19699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8</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study 1, we tested</a:t>
            </a:r>
            <a:r>
              <a:rPr lang="en-US" b="0" baseline="0" dirty="0" smtClean="0"/>
              <a:t> 21 30-month-olds, in two different trial type.</a:t>
            </a:r>
          </a:p>
          <a:p>
            <a:pPr eaLnBrk="1" hangingPunct="1">
              <a:spcBef>
                <a:spcPct val="0"/>
              </a:spcBef>
            </a:pPr>
            <a:endParaRPr lang="en-US" b="0" baseline="0" dirty="0" smtClean="0"/>
          </a:p>
          <a:p>
            <a:pPr eaLnBrk="1" hangingPunct="1">
              <a:spcBef>
                <a:spcPct val="0"/>
              </a:spcBef>
            </a:pPr>
            <a:r>
              <a:rPr lang="en-US" b="0" baseline="0" dirty="0" smtClean="0"/>
              <a:t>In </a:t>
            </a:r>
            <a:r>
              <a:rPr lang="en-US" b="0" baseline="0" dirty="0" smtClean="0"/>
              <a:t>familiar-sound trials, </a:t>
            </a:r>
            <a:r>
              <a:rPr lang="en-US" b="0" baseline="0" dirty="0" smtClean="0"/>
              <a:t>children saw two familiar animals or a familiar and a novel animal, and they heard a familiar sound.</a:t>
            </a:r>
          </a:p>
          <a:p>
            <a:pPr eaLnBrk="1" hangingPunct="1">
              <a:spcBef>
                <a:spcPct val="0"/>
              </a:spcBef>
            </a:pPr>
            <a:endParaRPr lang="en-US" b="0" baseline="0" dirty="0" smtClean="0"/>
          </a:p>
          <a:p>
            <a:pPr eaLnBrk="1" hangingPunct="1">
              <a:spcBef>
                <a:spcPct val="0"/>
              </a:spcBef>
            </a:pPr>
            <a:r>
              <a:rPr lang="en-US" b="0" baseline="0" dirty="0" smtClean="0"/>
              <a:t>This sound could be a familiar animal name, as </a:t>
            </a:r>
            <a:r>
              <a:rPr lang="en-US" b="0" baseline="0" dirty="0" smtClean="0"/>
              <a:t>done many </a:t>
            </a:r>
            <a:r>
              <a:rPr lang="en-US" b="0" baseline="0" dirty="0" smtClean="0"/>
              <a:t>studies looking at children's processing of familiar words.</a:t>
            </a:r>
          </a:p>
          <a:p>
            <a:pPr eaLnBrk="1" hangingPunct="1">
              <a:spcBef>
                <a:spcPct val="0"/>
              </a:spcBef>
            </a:pPr>
            <a:endParaRPr lang="en-US" b="0" baseline="0" dirty="0" smtClean="0"/>
          </a:p>
          <a:p>
            <a:pPr eaLnBrk="1" hangingPunct="1">
              <a:spcBef>
                <a:spcPct val="0"/>
              </a:spcBef>
            </a:pPr>
            <a:r>
              <a:rPr lang="en-US" b="0" baseline="0" dirty="0" smtClean="0"/>
              <a:t>But this sound could also be a familiar onomatopoeic word.</a:t>
            </a:r>
          </a:p>
          <a:p>
            <a:pPr eaLnBrk="1" hangingPunct="1">
              <a:spcBef>
                <a:spcPct val="0"/>
              </a:spcBef>
            </a:pPr>
            <a:endParaRPr lang="en-US" b="0" baseline="0" dirty="0" smtClean="0"/>
          </a:p>
          <a:p>
            <a:pPr eaLnBrk="1" hangingPunct="1">
              <a:spcBef>
                <a:spcPct val="0"/>
              </a:spcBef>
            </a:pPr>
            <a:r>
              <a:rPr lang="en-US" b="0" baseline="0" dirty="0" smtClean="0"/>
              <a:t>Or a familiar animal </a:t>
            </a:r>
            <a:r>
              <a:rPr lang="en-US" b="0" baseline="0" dirty="0" smtClean="0"/>
              <a:t>vocalization, like the sound of a cow mooing or the sound of a dog barking.</a:t>
            </a:r>
          </a:p>
          <a:p>
            <a:pPr eaLnBrk="1" hangingPunct="1">
              <a:spcBef>
                <a:spcPct val="0"/>
              </a:spcBef>
            </a:pPr>
            <a:endParaRPr lang="en-US" b="0" baseline="0" dirty="0" smtClean="0"/>
          </a:p>
          <a:p>
            <a:pPr eaLnBrk="1" hangingPunct="1">
              <a:spcBef>
                <a:spcPct val="0"/>
              </a:spcBef>
            </a:pPr>
            <a:r>
              <a:rPr lang="en-US" b="0" baseline="0" dirty="0" smtClean="0"/>
              <a:t>This trial type is relevant because it allows us to make sure that these three very different cues could be used by children to identify a familiar animal.</a:t>
            </a:r>
          </a:p>
          <a:p>
            <a:pPr eaLnBrk="1" hangingPunct="1">
              <a:spcBef>
                <a:spcPct val="0"/>
              </a:spcBef>
            </a:pPr>
            <a:endParaRPr lang="en-US" b="0" baseline="0" dirty="0" smtClean="0"/>
          </a:p>
          <a:p>
            <a:pPr eaLnBrk="1" hangingPunct="1">
              <a:spcBef>
                <a:spcPct val="0"/>
              </a:spcBef>
            </a:pPr>
            <a:r>
              <a:rPr lang="en-US" b="0" baseline="0" dirty="0" smtClean="0"/>
              <a:t>And it also allows us to investigate whether any of these sound would be particularly effective in guiding children's attention to an animal in children's environment.</a:t>
            </a:r>
          </a:p>
          <a:p>
            <a:pPr eaLnBrk="1" hangingPunct="1">
              <a:spcBef>
                <a:spcPct val="0"/>
              </a:spcBef>
            </a:pPr>
            <a:endParaRPr lang="en-US" b="0" baseline="0" dirty="0" smtClean="0"/>
          </a:p>
          <a:p>
            <a:pPr eaLnBrk="1" hangingPunct="1">
              <a:spcBef>
                <a:spcPct val="0"/>
              </a:spcBef>
            </a:pPr>
            <a:r>
              <a:rPr lang="en-US" b="0" baseline="0" dirty="0" smtClean="0"/>
              <a:t>In order to make sure that children were familiar with the onomatopoeic sound and with the animal vocalization, we send </a:t>
            </a:r>
            <a:endParaRPr lang="en-US" b="0"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B64CBB-3962-7847-A6AF-2EAE75583BE1}" type="slidenum">
              <a:rPr lang="en-US">
                <a:ea typeface="ＭＳ Ｐゴシック" charset="-128"/>
                <a:cs typeface="ＭＳ Ｐゴシック" charset="-128"/>
              </a:rPr>
              <a:pPr fontAlgn="base">
                <a:spcBef>
                  <a:spcPct val="0"/>
                </a:spcBef>
                <a:spcAft>
                  <a:spcPct val="0"/>
                </a:spcAft>
                <a:defRPr/>
              </a:pPr>
              <a:t>9</a:t>
            </a:fld>
            <a:endParaRPr lang="en-US">
              <a:ea typeface="ＭＳ Ｐゴシック" charset="-128"/>
              <a:cs typeface="ＭＳ Ｐゴシック"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0" dirty="0" smtClean="0"/>
              <a:t>In disambiguation trials</a:t>
            </a:r>
            <a:r>
              <a:rPr lang="en-US" b="0" baseline="0" dirty="0" smtClean="0"/>
              <a:t>, </a:t>
            </a:r>
            <a:r>
              <a:rPr lang="en-US" b="0" baseline="0" dirty="0" smtClean="0"/>
              <a:t>children saw a familiar and a novel animal and heard a novel sound.</a:t>
            </a:r>
          </a:p>
          <a:p>
            <a:pPr eaLnBrk="1" hangingPunct="1">
              <a:spcBef>
                <a:spcPct val="0"/>
              </a:spcBef>
            </a:pPr>
            <a:endParaRPr lang="en-US" b="0" baseline="0" dirty="0" smtClean="0"/>
          </a:p>
          <a:p>
            <a:pPr eaLnBrk="1" hangingPunct="1">
              <a:spcBef>
                <a:spcPct val="0"/>
              </a:spcBef>
            </a:pPr>
            <a:r>
              <a:rPr lang="en-US" b="0" baseline="0" dirty="0" smtClean="0"/>
              <a:t>One challenge in coming up with these novel animals and vocalizations is that they had to be highly distinct from the familiar animals</a:t>
            </a:r>
          </a:p>
          <a:p>
            <a:pPr eaLnBrk="1" hangingPunct="1">
              <a:spcBef>
                <a:spcPct val="0"/>
              </a:spcBef>
            </a:pPr>
            <a:r>
              <a:rPr lang="en-US" b="0" baseline="0" dirty="0" smtClean="0"/>
              <a:t>and not have clear affordances that would help children disambiguate the novel sound, like big differences in size or animal groups.</a:t>
            </a:r>
            <a:endParaRPr lang="en-US" b="0" baseline="0" dirty="0" smtClean="0"/>
          </a:p>
          <a:p>
            <a:pPr eaLnBrk="1" hangingPunct="1">
              <a:spcBef>
                <a:spcPct val="0"/>
              </a:spcBef>
            </a:pPr>
            <a:endParaRPr lang="en-US" b="0" baseline="0" dirty="0" smtClean="0"/>
          </a:p>
          <a:p>
            <a:pPr eaLnBrk="1" hangingPunct="1">
              <a:spcBef>
                <a:spcPct val="0"/>
              </a:spcBef>
            </a:pPr>
            <a:r>
              <a:rPr lang="en-US" b="0" baseline="0" dirty="0" smtClean="0"/>
              <a:t>We ended up choosing a tapir and a pangolin as our novel animals, and the vocalizations from a rhino and from a gorilla as our novel vocalizations.</a:t>
            </a:r>
          </a:p>
          <a:p>
            <a:pPr eaLnBrk="1" hangingPunct="1">
              <a:spcBef>
                <a:spcPct val="0"/>
              </a:spcBef>
            </a:pPr>
            <a:endParaRPr lang="en-US" b="0" baseline="0" dirty="0" smtClean="0"/>
          </a:p>
          <a:p>
            <a:pPr eaLnBrk="1" hangingPunct="1">
              <a:spcBef>
                <a:spcPct val="0"/>
              </a:spcBef>
            </a:pPr>
            <a:r>
              <a:rPr lang="en-US" b="0" baseline="0" dirty="0" smtClean="0"/>
              <a:t>And here is a sample of our vocalization: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408502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15578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5240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87905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9FB9F6-0B99-7943-BFF4-42790C38D2C0}" type="datetimeFigureOut">
              <a:rPr lang="en-US" smtClean="0"/>
              <a:t>4/15/13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01077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345214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9FB9F6-0B99-7943-BFF4-42790C38D2C0}" type="datetimeFigureOut">
              <a:rPr lang="en-US" smtClean="0"/>
              <a:t>4/15/13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22631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9FB9F6-0B99-7943-BFF4-42790C38D2C0}" type="datetimeFigureOut">
              <a:rPr lang="en-US" smtClean="0"/>
              <a:t>4/15/13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527871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FB9F6-0B99-7943-BFF4-42790C38D2C0}" type="datetimeFigureOut">
              <a:rPr lang="en-US" smtClean="0"/>
              <a:t>4/15/13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63852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38411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9FB9F6-0B99-7943-BFF4-42790C38D2C0}" type="datetimeFigureOut">
              <a:rPr lang="en-US" smtClean="0"/>
              <a:t>4/15/13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49B1B-EC89-3F4D-B7F4-05D7D11D6290}" type="slidenum">
              <a:rPr lang="en-US" smtClean="0"/>
              <a:t>‹#›</a:t>
            </a:fld>
            <a:endParaRPr lang="en-US"/>
          </a:p>
        </p:txBody>
      </p:sp>
    </p:spTree>
    <p:extLst>
      <p:ext uri="{BB962C8B-B14F-4D97-AF65-F5344CB8AC3E}">
        <p14:creationId xmlns:p14="http://schemas.microsoft.com/office/powerpoint/2010/main" val="15346912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FB9F6-0B99-7943-BFF4-42790C38D2C0}" type="datetimeFigureOut">
              <a:rPr lang="en-US" smtClean="0"/>
              <a:t>4/15/13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49B1B-EC89-3F4D-B7F4-05D7D11D6290}" type="slidenum">
              <a:rPr lang="en-US" smtClean="0"/>
              <a:t>‹#›</a:t>
            </a:fld>
            <a:endParaRPr lang="en-US"/>
          </a:p>
        </p:txBody>
      </p:sp>
    </p:spTree>
    <p:extLst>
      <p:ext uri="{BB962C8B-B14F-4D97-AF65-F5344CB8AC3E}">
        <p14:creationId xmlns:p14="http://schemas.microsoft.com/office/powerpoint/2010/main" val="215332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microsoft.com/office/2007/relationships/media" Target="../media/media2.aiff"/><Relationship Id="rId4" Type="http://schemas.openxmlformats.org/officeDocument/2006/relationships/audio" Target="../media/media2.aiff"/><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jpg"/><Relationship Id="rId8" Type="http://schemas.openxmlformats.org/officeDocument/2006/relationships/image" Target="../media/image2.png"/><Relationship Id="rId9" Type="http://schemas.openxmlformats.org/officeDocument/2006/relationships/image" Target="../media/image3.png"/><Relationship Id="rId10" Type="http://schemas.microsoft.com/office/2007/relationships/hdphoto" Target="../media/hdphoto1.wdp"/><Relationship Id="rId1" Type="http://schemas.microsoft.com/office/2007/relationships/media" Target="../media/media1.aiff"/><Relationship Id="rId2" Type="http://schemas.openxmlformats.org/officeDocument/2006/relationships/audio" Target="../media/media1.a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microsoft.com/office/2007/relationships/media" Target="../media/media4.aiff"/><Relationship Id="rId4" Type="http://schemas.openxmlformats.org/officeDocument/2006/relationships/audio" Target="../media/media4.aiff"/><Relationship Id="rId5" Type="http://schemas.microsoft.com/office/2007/relationships/media" Target="../media/media5.aiff"/><Relationship Id="rId6" Type="http://schemas.openxmlformats.org/officeDocument/2006/relationships/audio" Target="../media/media5.aiff"/><Relationship Id="rId7" Type="http://schemas.openxmlformats.org/officeDocument/2006/relationships/slideLayout" Target="../slideLayouts/slideLayout6.xml"/><Relationship Id="rId8" Type="http://schemas.openxmlformats.org/officeDocument/2006/relationships/notesSlide" Target="../notesSlides/notesSlide8.xml"/><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2.png"/><Relationship Id="rId1" Type="http://schemas.microsoft.com/office/2007/relationships/media" Target="../media/media3.aiff"/><Relationship Id="rId2" Type="http://schemas.openxmlformats.org/officeDocument/2006/relationships/audio" Target="../media/media3.aiff"/></Relationships>
</file>

<file path=ppt/slides/_rels/slide9.xml.rels><?xml version="1.0" encoding="UTF-8" standalone="yes"?>
<Relationships xmlns="http://schemas.openxmlformats.org/package/2006/relationships"><Relationship Id="rId3" Type="http://schemas.microsoft.com/office/2007/relationships/media" Target="../media/media2.aiff"/><Relationship Id="rId4" Type="http://schemas.openxmlformats.org/officeDocument/2006/relationships/audio" Target="../media/media2.aiff"/><Relationship Id="rId5" Type="http://schemas.openxmlformats.org/officeDocument/2006/relationships/slideLayout" Target="../slideLayouts/slideLayout6.xml"/><Relationship Id="rId6" Type="http://schemas.openxmlformats.org/officeDocument/2006/relationships/notesSlide" Target="../notesSlides/notesSlide9.xml"/><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5.png"/><Relationship Id="rId11" Type="http://schemas.openxmlformats.org/officeDocument/2006/relationships/image" Target="../media/image2.png"/><Relationship Id="rId1" Type="http://schemas.microsoft.com/office/2007/relationships/media" Target="../media/media1.aiff"/><Relationship Id="rId2" Type="http://schemas.openxmlformats.org/officeDocument/2006/relationships/audio" Target="../media/media1.a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latin typeface="Helvetica"/>
                <a:cs typeface="Helvetica"/>
              </a:rPr>
              <a:t/>
            </a:r>
            <a:br>
              <a:rPr lang="en-US" sz="2000" dirty="0" smtClean="0">
                <a:latin typeface="Helvetica"/>
                <a:cs typeface="Helvetica"/>
              </a:rPr>
            </a:br>
            <a:endParaRPr lang="en-US" sz="2000" dirty="0">
              <a:latin typeface="Helvetica"/>
              <a:cs typeface="Helvetica"/>
            </a:endParaRPr>
          </a:p>
        </p:txBody>
      </p:sp>
      <p:sp>
        <p:nvSpPr>
          <p:cNvPr id="3" name="Content Placeholder 2"/>
          <p:cNvSpPr>
            <a:spLocks noGrp="1"/>
          </p:cNvSpPr>
          <p:nvPr>
            <p:ph idx="1"/>
          </p:nvPr>
        </p:nvSpPr>
        <p:spPr>
          <a:xfrm>
            <a:off x="457200" y="1600200"/>
            <a:ext cx="8229599" cy="4525963"/>
          </a:xfrm>
        </p:spPr>
        <p:txBody>
          <a:bodyPr/>
          <a:lstStyle/>
          <a:p>
            <a:pPr marL="0" indent="0">
              <a:buNone/>
            </a:pPr>
            <a:r>
              <a:rPr lang="en-US" sz="3000" dirty="0" smtClean="0">
                <a:latin typeface="Optima"/>
                <a:cs typeface="Optima"/>
              </a:rPr>
              <a:t>One-to-one biases in a non-linguistic and non-communicative domain: 30-month-olds map novel animal vocalizations to unfamiliar animals</a:t>
            </a:r>
          </a:p>
          <a:p>
            <a:pPr marL="0" indent="0">
              <a:buNone/>
            </a:pPr>
            <a:endParaRPr lang="en-US" dirty="0">
              <a:latin typeface="Helvetica"/>
              <a:cs typeface="Helvetica"/>
            </a:endParaRPr>
          </a:p>
          <a:p>
            <a:pPr marL="0" indent="0">
              <a:buNone/>
            </a:pPr>
            <a:r>
              <a:rPr lang="en-US" sz="2400" dirty="0" smtClean="0">
                <a:latin typeface="Optima"/>
                <a:cs typeface="Optima"/>
              </a:rPr>
              <a:t>Ricardo A.H. Bion, Kyle MacDonald, Anne Fernald</a:t>
            </a:r>
          </a:p>
        </p:txBody>
      </p:sp>
    </p:spTree>
    <p:extLst>
      <p:ext uri="{BB962C8B-B14F-4D97-AF65-F5344CB8AC3E}">
        <p14:creationId xmlns:p14="http://schemas.microsoft.com/office/powerpoint/2010/main" val="42237023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7"/>
          <p:cNvSpPr>
            <a:spLocks noChangeArrowheads="1"/>
          </p:cNvSpPr>
          <p:nvPr/>
        </p:nvSpPr>
        <p:spPr bwMode="auto">
          <a:xfrm>
            <a:off x="427188" y="1663244"/>
            <a:ext cx="8183411" cy="5447645"/>
          </a:xfrm>
          <a:prstGeom prst="rect">
            <a:avLst/>
          </a:prstGeom>
          <a:noFill/>
          <a:ln w="9525">
            <a:noFill/>
            <a:miter lim="800000"/>
            <a:headEnd/>
            <a:tailEnd/>
          </a:ln>
        </p:spPr>
        <p:txBody>
          <a:bodyPr wrap="square">
            <a:prstTxWarp prst="textNoShape">
              <a:avLst/>
            </a:prstTxWarp>
            <a:spAutoFit/>
          </a:bodyPr>
          <a:lstStyle/>
          <a:p>
            <a:pPr marL="0" lvl="1"/>
            <a:r>
              <a:rPr lang="en-US" sz="2400" b="1" i="1" dirty="0" smtClean="0">
                <a:solidFill>
                  <a:srgbClr val="000000"/>
                </a:solidFill>
                <a:latin typeface="Optima"/>
                <a:cs typeface="Optima"/>
              </a:rPr>
              <a:t>Accuracy: </a:t>
            </a:r>
          </a:p>
          <a:p>
            <a:pPr marL="0" lvl="1"/>
            <a:r>
              <a:rPr lang="en-US" sz="2400" i="1" dirty="0" smtClean="0">
                <a:solidFill>
                  <a:srgbClr val="000000"/>
                </a:solidFill>
                <a:latin typeface="Optima"/>
                <a:cs typeface="Optima"/>
              </a:rPr>
              <a:t>Proportion looking to the target animal </a:t>
            </a:r>
          </a:p>
          <a:p>
            <a:pPr marL="0" lvl="1"/>
            <a:r>
              <a:rPr lang="en-US" sz="2400" i="1" dirty="0" smtClean="0">
                <a:solidFill>
                  <a:srgbClr val="000000"/>
                </a:solidFill>
                <a:latin typeface="Optima"/>
                <a:cs typeface="Optima"/>
              </a:rPr>
              <a:t>[300 to 4300 ms]</a:t>
            </a:r>
          </a:p>
          <a:p>
            <a:pPr marL="0" lvl="1"/>
            <a:endParaRPr lang="en-US" sz="2400" i="1" dirty="0">
              <a:solidFill>
                <a:srgbClr val="000000"/>
              </a:solidFill>
              <a:latin typeface="Optima"/>
              <a:cs typeface="Optima"/>
            </a:endParaRPr>
          </a:p>
          <a:p>
            <a:pPr marL="0" lvl="1"/>
            <a:r>
              <a:rPr lang="en-US" sz="2400" b="1" i="1" dirty="0" smtClean="0">
                <a:solidFill>
                  <a:srgbClr val="000000"/>
                </a:solidFill>
                <a:latin typeface="Optima"/>
                <a:cs typeface="Optima"/>
              </a:rPr>
              <a:t>Reaction </a:t>
            </a:r>
            <a:r>
              <a:rPr lang="en-US" sz="2400" b="1" i="1" dirty="0" smtClean="0">
                <a:solidFill>
                  <a:srgbClr val="000000"/>
                </a:solidFill>
                <a:latin typeface="Optima"/>
                <a:cs typeface="Optima"/>
              </a:rPr>
              <a:t>time (RT): </a:t>
            </a:r>
            <a:endParaRPr lang="en-US" sz="2400" b="1" i="1" dirty="0" smtClean="0">
              <a:solidFill>
                <a:srgbClr val="000000"/>
              </a:solidFill>
              <a:latin typeface="Optima"/>
              <a:cs typeface="Optima"/>
            </a:endParaRPr>
          </a:p>
          <a:p>
            <a:pPr marL="0" lvl="1"/>
            <a:r>
              <a:rPr lang="en-US" sz="2400" i="1" dirty="0" smtClean="0">
                <a:solidFill>
                  <a:srgbClr val="000000"/>
                </a:solidFill>
                <a:latin typeface="Optima"/>
                <a:cs typeface="Optima"/>
              </a:rPr>
              <a:t>Time to shift to the target animal when looking at the distractor </a:t>
            </a:r>
            <a:r>
              <a:rPr lang="en-US" sz="2400" i="1" dirty="0" smtClean="0">
                <a:solidFill>
                  <a:srgbClr val="000000"/>
                </a:solidFill>
                <a:latin typeface="Optima"/>
                <a:cs typeface="Optima"/>
              </a:rPr>
              <a:t>animal [300 to 1800]</a:t>
            </a:r>
            <a:endParaRPr lang="en-US" sz="2400" dirty="0" smtClean="0">
              <a:solidFill>
                <a:srgbClr val="000000"/>
              </a:solidFill>
              <a:latin typeface="Optima"/>
              <a:cs typeface="Optima"/>
            </a:endParaRPr>
          </a:p>
          <a:p>
            <a:endParaRPr lang="en-US" sz="2000" i="1" dirty="0">
              <a:solidFill>
                <a:srgbClr val="595959"/>
              </a:solidFill>
              <a:latin typeface="Optima"/>
              <a:cs typeface="Optima"/>
            </a:endParaRPr>
          </a:p>
          <a:p>
            <a:pPr algn="ctr"/>
            <a:endParaRPr lang="en-US" sz="2000" i="1" dirty="0">
              <a:solidFill>
                <a:srgbClr val="595959"/>
              </a:solidFill>
            </a:endParaRPr>
          </a:p>
          <a:p>
            <a:pPr algn="ctr"/>
            <a:endParaRPr lang="en-US" sz="2000" i="1" dirty="0" smtClean="0">
              <a:solidFill>
                <a:srgbClr val="595959"/>
              </a:solidFill>
            </a:endParaRPr>
          </a:p>
          <a:p>
            <a:pPr algn="ctr"/>
            <a:endParaRPr lang="en-US" sz="2000" i="1" dirty="0" smtClean="0">
              <a:solidFill>
                <a:srgbClr val="595959"/>
              </a:solidFill>
            </a:endParaRPr>
          </a:p>
          <a:p>
            <a:pPr algn="ctr"/>
            <a:endParaRPr lang="en-US" sz="2000" i="1" dirty="0">
              <a:solidFill>
                <a:srgbClr val="1B4430"/>
              </a:solidFill>
            </a:endParaRPr>
          </a:p>
          <a:p>
            <a:pPr algn="ctr"/>
            <a:r>
              <a:rPr lang="en-US" sz="2000" i="1" dirty="0">
                <a:solidFill>
                  <a:srgbClr val="1B4430"/>
                </a:solidFill>
              </a:rPr>
              <a:t> </a:t>
            </a:r>
          </a:p>
          <a:p>
            <a:pPr algn="ctr"/>
            <a:endParaRPr lang="en-US" sz="2000" i="1" dirty="0">
              <a:solidFill>
                <a:srgbClr val="1B4430"/>
              </a:solidFill>
            </a:endParaRPr>
          </a:p>
          <a:p>
            <a:pPr algn="ctr"/>
            <a:endParaRPr lang="en-US" sz="2000" i="1" dirty="0">
              <a:solidFill>
                <a:srgbClr val="1B4430"/>
              </a:solidFill>
            </a:endParaRPr>
          </a:p>
          <a:p>
            <a:pPr algn="ctr"/>
            <a:endParaRPr lang="en-US" sz="2000" i="1" dirty="0">
              <a:solidFill>
                <a:srgbClr val="1B4430"/>
              </a:solidFill>
            </a:endParaRPr>
          </a:p>
        </p:txBody>
      </p:sp>
      <p:sp>
        <p:nvSpPr>
          <p:cNvPr id="33796" name="Title 1"/>
          <p:cNvSpPr>
            <a:spLocks noGrp="1"/>
          </p:cNvSpPr>
          <p:nvPr>
            <p:ph type="title"/>
          </p:nvPr>
        </p:nvSpPr>
        <p:spPr>
          <a:xfrm>
            <a:off x="158750" y="457200"/>
            <a:ext cx="8451850" cy="1143000"/>
          </a:xfrm>
        </p:spPr>
        <p:txBody>
          <a:bodyPr>
            <a:noAutofit/>
          </a:bodyPr>
          <a:lstStyle/>
          <a:p>
            <a:pPr eaLnBrk="1" hangingPunct="1"/>
            <a:r>
              <a:rPr lang="en-US" sz="3000" dirty="0" smtClean="0">
                <a:latin typeface="Optima"/>
                <a:cs typeface="Optima"/>
              </a:rPr>
              <a:t>Measures of processing efficiency</a:t>
            </a:r>
            <a:endParaRPr lang="en-US" sz="3000" dirty="0">
              <a:latin typeface="Optima"/>
              <a:cs typeface="Optima"/>
            </a:endParaRPr>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10</a:t>
            </a:fld>
            <a:endParaRPr lang="en-US"/>
          </a:p>
        </p:txBody>
      </p:sp>
    </p:spTree>
    <p:extLst>
      <p:ext uri="{BB962C8B-B14F-4D97-AF65-F5344CB8AC3E}">
        <p14:creationId xmlns:p14="http://schemas.microsoft.com/office/powerpoint/2010/main" val="3038575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latin typeface="Optima"/>
                <a:cs typeface="Optima"/>
              </a:rPr>
              <a:t>How </a:t>
            </a:r>
            <a:r>
              <a:rPr lang="en-US" sz="2400" dirty="0">
                <a:latin typeface="Optima"/>
                <a:cs typeface="Optima"/>
              </a:rPr>
              <a:t>quickly </a:t>
            </a:r>
            <a:r>
              <a:rPr lang="en-US" sz="2400" dirty="0" smtClean="0">
                <a:latin typeface="Optima"/>
                <a:cs typeface="Optima"/>
              </a:rPr>
              <a:t>can 30</a:t>
            </a:r>
            <a:r>
              <a:rPr lang="en-US" sz="2400" dirty="0">
                <a:latin typeface="Optima"/>
                <a:cs typeface="Optima"/>
              </a:rPr>
              <a:t>-</a:t>
            </a:r>
            <a:r>
              <a:rPr lang="en-US" sz="2400" dirty="0" smtClean="0">
                <a:latin typeface="Optima"/>
                <a:cs typeface="Optima"/>
              </a:rPr>
              <a:t>mo-</a:t>
            </a:r>
            <a:r>
              <a:rPr lang="en-US" sz="2400" dirty="0">
                <a:latin typeface="Optima"/>
                <a:cs typeface="Optima"/>
              </a:rPr>
              <a:t>olds </a:t>
            </a:r>
            <a:r>
              <a:rPr lang="en-US" sz="2400" dirty="0" smtClean="0">
                <a:latin typeface="Optima"/>
                <a:cs typeface="Optima"/>
              </a:rPr>
              <a:t>use linguistic and           non-linguistic cues to identify a </a:t>
            </a:r>
            <a:r>
              <a:rPr lang="en-US" sz="2400" dirty="0">
                <a:latin typeface="Optima"/>
                <a:cs typeface="Optima"/>
              </a:rPr>
              <a:t>familiar </a:t>
            </a:r>
            <a:r>
              <a:rPr lang="en-US" sz="2400" dirty="0" smtClean="0">
                <a:latin typeface="Optima"/>
                <a:cs typeface="Optima"/>
              </a:rPr>
              <a:t>animal?</a:t>
            </a:r>
          </a:p>
          <a:p>
            <a:pPr marL="0" indent="0">
              <a:buNone/>
            </a:pPr>
            <a:endParaRPr lang="en-US" sz="2400" dirty="0">
              <a:latin typeface="Optima"/>
              <a:cs typeface="Optima"/>
            </a:endParaRPr>
          </a:p>
          <a:p>
            <a:pPr marL="0" indent="0">
              <a:buNone/>
            </a:pPr>
            <a:r>
              <a:rPr lang="en-US" sz="2400" dirty="0" smtClean="0">
                <a:solidFill>
                  <a:schemeClr val="bg1">
                    <a:lumMod val="50000"/>
                  </a:schemeClr>
                </a:solidFill>
                <a:latin typeface="Optima"/>
                <a:cs typeface="Optima"/>
              </a:rPr>
              <a:t>Do children choose a novel animal in response to a novel animal vocalization?</a:t>
            </a:r>
          </a:p>
          <a:p>
            <a:pPr marL="0" indent="0">
              <a:buNone/>
            </a:pPr>
            <a:endParaRPr lang="en-US" sz="2400" dirty="0" smtClean="0">
              <a:solidFill>
                <a:schemeClr val="bg1">
                  <a:lumMod val="50000"/>
                </a:schemeClr>
              </a:solidFill>
              <a:latin typeface="Optima"/>
              <a:cs typeface="Optima"/>
            </a:endParaRPr>
          </a:p>
          <a:p>
            <a:pPr marL="0" indent="0">
              <a:buNone/>
            </a:pPr>
            <a:endParaRPr lang="en-US" sz="2400" dirty="0" smtClean="0">
              <a:solidFill>
                <a:schemeClr val="bg1">
                  <a:lumMod val="50000"/>
                </a:schemeClr>
              </a:solidFill>
              <a:latin typeface="Optima"/>
              <a:cs typeface="Optima"/>
            </a:endParaRPr>
          </a:p>
          <a:p>
            <a:pPr marL="0" indent="0" algn="ctr">
              <a:spcAft>
                <a:spcPts val="1200"/>
              </a:spcAft>
              <a:buNone/>
            </a:pPr>
            <a:r>
              <a:rPr lang="en-US" sz="2000" dirty="0" smtClean="0">
                <a:solidFill>
                  <a:schemeClr val="bg1">
                    <a:lumMod val="50000"/>
                  </a:schemeClr>
                </a:solidFill>
                <a:latin typeface="Optima"/>
                <a:cs typeface="Optima"/>
              </a:rPr>
              <a:t>STUDY 2</a:t>
            </a:r>
            <a:endParaRPr lang="en-US" sz="2400" dirty="0" smtClean="0">
              <a:solidFill>
                <a:schemeClr val="bg1">
                  <a:lumMod val="50000"/>
                </a:schemeClr>
              </a:solidFill>
              <a:latin typeface="Optima"/>
              <a:cs typeface="Optima"/>
            </a:endParaRPr>
          </a:p>
          <a:p>
            <a:pPr marL="0" indent="0">
              <a:buNone/>
            </a:pPr>
            <a:r>
              <a:rPr lang="en-US" sz="2400" dirty="0" smtClean="0">
                <a:solidFill>
                  <a:schemeClr val="bg1">
                    <a:lumMod val="50000"/>
                  </a:schemeClr>
                </a:solidFill>
                <a:latin typeface="Optima"/>
                <a:cs typeface="Optima"/>
              </a:rPr>
              <a:t>If so, do children actually </a:t>
            </a:r>
            <a:r>
              <a:rPr lang="en-US" sz="2400" i="1" dirty="0" smtClean="0">
                <a:solidFill>
                  <a:schemeClr val="bg1">
                    <a:lumMod val="50000"/>
                  </a:schemeClr>
                </a:solidFill>
                <a:latin typeface="Optima"/>
                <a:cs typeface="Optima"/>
              </a:rPr>
              <a:t>remember </a:t>
            </a:r>
            <a:r>
              <a:rPr lang="en-US" sz="2400" dirty="0" smtClean="0">
                <a:solidFill>
                  <a:schemeClr val="bg1">
                    <a:lumMod val="50000"/>
                  </a:schemeClr>
                </a:solidFill>
                <a:latin typeface="Optima"/>
                <a:cs typeface="Optima"/>
              </a:rPr>
              <a:t>the mapping between the novel animal and vocalization?</a:t>
            </a:r>
          </a:p>
          <a:p>
            <a:endParaRPr lang="en-US" dirty="0">
              <a:solidFill>
                <a:schemeClr val="bg1">
                  <a:lumMod val="50000"/>
                </a:schemeClr>
              </a:solidFill>
              <a:latin typeface="Optima"/>
              <a:cs typeface="Optima"/>
            </a:endParaRPr>
          </a:p>
          <a:p>
            <a:endParaRPr lang="en-US" dirty="0" smtClean="0">
              <a:solidFill>
                <a:schemeClr val="bg1">
                  <a:lumMod val="50000"/>
                </a:schemeClr>
              </a:solidFill>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a:p>
            <a:endParaRPr lang="en-US" dirty="0" smtClean="0">
              <a:latin typeface="Optima"/>
              <a:cs typeface="Optima"/>
            </a:endParaRPr>
          </a:p>
          <a:p>
            <a:endParaRPr lang="en-US" dirty="0" smtClean="0">
              <a:latin typeface="Optima"/>
              <a:cs typeface="Optima"/>
            </a:endParaRPr>
          </a:p>
          <a:p>
            <a:endParaRPr lang="en-US" dirty="0">
              <a:latin typeface="Optima"/>
              <a:cs typeface="Optima"/>
            </a:endParaRPr>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830997"/>
          </a:xfrm>
          <a:prstGeom prst="rect">
            <a:avLst/>
          </a:prstGeom>
          <a:noFill/>
        </p:spPr>
        <p:txBody>
          <a:bodyPr wrap="square" rtlCol="0">
            <a:spAutoFit/>
          </a:bodyPr>
          <a:lstStyle/>
          <a:p>
            <a:r>
              <a:rPr lang="en-US" sz="2400" dirty="0">
                <a:solidFill>
                  <a:schemeClr val="tx1">
                    <a:lumMod val="65000"/>
                    <a:lumOff val="35000"/>
                  </a:schemeClr>
                </a:solidFill>
                <a:latin typeface="Optima"/>
                <a:cs typeface="Optima"/>
              </a:rPr>
              <a:t>30-mo-olds responded fastest to the familiar animal name and slowest to the familiar animal vocalization</a:t>
            </a: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2260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1154162"/>
          </a:xfrm>
          <a:prstGeom prst="rect">
            <a:avLst/>
          </a:prstGeom>
          <a:noFill/>
        </p:spPr>
        <p:txBody>
          <a:bodyPr wrap="square" rtlCol="0">
            <a:spAutoFit/>
          </a:bodyPr>
          <a:lstStyle/>
          <a:p>
            <a:r>
              <a:rPr lang="en-US" sz="2300" i="1" dirty="0" smtClean="0">
                <a:latin typeface="Halvetica"/>
                <a:cs typeface="Halvetica"/>
              </a:rPr>
              <a:t>30-mo-olds were fastest to orient to a familiar animal in response to the </a:t>
            </a:r>
            <a:r>
              <a:rPr lang="en-US" sz="2300" i="1" dirty="0" smtClean="0">
                <a:solidFill>
                  <a:srgbClr val="000000"/>
                </a:solidFill>
                <a:latin typeface="Halvetica"/>
                <a:cs typeface="Halvetica"/>
              </a:rPr>
              <a:t>animal name</a:t>
            </a:r>
            <a:r>
              <a:rPr lang="en-US" sz="2300" i="1" dirty="0" smtClean="0">
                <a:latin typeface="Halvetica"/>
                <a:cs typeface="Halvetica"/>
              </a:rPr>
              <a:t>, and slowest in response to the animal vocalization</a:t>
            </a:r>
            <a:endParaRPr lang="en-US" sz="2300" i="1" dirty="0">
              <a:latin typeface="Halvetica"/>
              <a:cs typeface="Halvetica"/>
            </a:endParaRP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560804" y="2139726"/>
            <a:ext cx="581025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35" name="TextBox 34"/>
          <p:cNvSpPr txBox="1"/>
          <p:nvPr/>
        </p:nvSpPr>
        <p:spPr>
          <a:xfrm>
            <a:off x="2266707" y="2567697"/>
            <a:ext cx="4596347" cy="1969770"/>
          </a:xfrm>
          <a:prstGeom prst="rect">
            <a:avLst/>
          </a:prstGeom>
          <a:noFill/>
        </p:spPr>
        <p:txBody>
          <a:bodyPr wrap="square" rtlCol="0">
            <a:spAutoFit/>
          </a:bodyPr>
          <a:lstStyle/>
          <a:p>
            <a:r>
              <a:rPr lang="en-US" sz="2600" dirty="0" smtClean="0">
                <a:solidFill>
                  <a:schemeClr val="tx1">
                    <a:lumMod val="65000"/>
                    <a:lumOff val="35000"/>
                  </a:schemeClr>
                </a:solidFill>
                <a:latin typeface="Optima"/>
                <a:cs typeface="Optima"/>
              </a:rPr>
              <a:t>Why?</a:t>
            </a:r>
          </a:p>
          <a:p>
            <a:r>
              <a:rPr lang="en-US" sz="2600" dirty="0" smtClean="0">
                <a:solidFill>
                  <a:schemeClr val="tx1">
                    <a:lumMod val="65000"/>
                    <a:lumOff val="35000"/>
                  </a:schemeClr>
                </a:solidFill>
                <a:latin typeface="Optima"/>
                <a:cs typeface="Optima"/>
              </a:rPr>
              <a:t>• Frequency</a:t>
            </a:r>
          </a:p>
          <a:p>
            <a:r>
              <a:rPr lang="en-US" sz="2600" dirty="0" smtClean="0">
                <a:solidFill>
                  <a:schemeClr val="tx1">
                    <a:lumMod val="65000"/>
                    <a:lumOff val="35000"/>
                  </a:schemeClr>
                </a:solidFill>
                <a:latin typeface="Optima"/>
                <a:cs typeface="Optima"/>
              </a:rPr>
              <a:t>• </a:t>
            </a:r>
            <a:r>
              <a:rPr lang="en-US" sz="2600" dirty="0">
                <a:solidFill>
                  <a:schemeClr val="tx1">
                    <a:lumMod val="65000"/>
                    <a:lumOff val="35000"/>
                  </a:schemeClr>
                </a:solidFill>
                <a:latin typeface="Optima"/>
                <a:cs typeface="Optima"/>
              </a:rPr>
              <a:t>S</a:t>
            </a:r>
            <a:r>
              <a:rPr lang="en-US" sz="2600" dirty="0" smtClean="0">
                <a:solidFill>
                  <a:schemeClr val="tx1">
                    <a:lumMod val="65000"/>
                    <a:lumOff val="35000"/>
                  </a:schemeClr>
                </a:solidFill>
                <a:latin typeface="Optima"/>
                <a:cs typeface="Optima"/>
              </a:rPr>
              <a:t>ignal characteristics</a:t>
            </a:r>
          </a:p>
          <a:p>
            <a:r>
              <a:rPr lang="en-US" sz="2600" dirty="0" smtClean="0">
                <a:solidFill>
                  <a:schemeClr val="tx1">
                    <a:lumMod val="65000"/>
                    <a:lumOff val="35000"/>
                  </a:schemeClr>
                </a:solidFill>
                <a:latin typeface="Optima"/>
                <a:cs typeface="Optima"/>
              </a:rPr>
              <a:t>• Representational differences</a:t>
            </a:r>
          </a:p>
          <a:p>
            <a:endParaRPr lang="en-US" dirty="0"/>
          </a:p>
        </p:txBody>
      </p:sp>
    </p:spTree>
    <p:extLst>
      <p:ext uri="{BB962C8B-B14F-4D97-AF65-F5344CB8AC3E}">
        <p14:creationId xmlns:p14="http://schemas.microsoft.com/office/powerpoint/2010/main" val="40410912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reen Shot 2013-04-10 at 6.4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56" y="2201368"/>
            <a:ext cx="7060682" cy="3350831"/>
          </a:xfrm>
          <a:prstGeom prst="rect">
            <a:avLst/>
          </a:prstGeom>
        </p:spPr>
      </p:pic>
      <p:sp>
        <p:nvSpPr>
          <p:cNvPr id="6" name="TextBox 5"/>
          <p:cNvSpPr txBox="1"/>
          <p:nvPr/>
        </p:nvSpPr>
        <p:spPr>
          <a:xfrm>
            <a:off x="-7407" y="2959413"/>
            <a:ext cx="1648363" cy="1015663"/>
          </a:xfrm>
          <a:prstGeom prst="rect">
            <a:avLst/>
          </a:prstGeom>
          <a:noFill/>
        </p:spPr>
        <p:txBody>
          <a:bodyPr wrap="square" rtlCol="0">
            <a:spAutoFit/>
          </a:bodyPr>
          <a:lstStyle/>
          <a:p>
            <a:pPr algn="ctr"/>
            <a:r>
              <a:rPr lang="en-US" sz="2000" dirty="0" smtClean="0">
                <a:latin typeface="Helvetica"/>
                <a:cs typeface="Helvetica"/>
              </a:rPr>
              <a:t>% looking </a:t>
            </a:r>
          </a:p>
          <a:p>
            <a:pPr algn="ctr"/>
            <a:r>
              <a:rPr lang="en-US" sz="2000" dirty="0" smtClean="0">
                <a:latin typeface="Helvetica"/>
                <a:cs typeface="Helvetica"/>
              </a:rPr>
              <a:t>to target animal</a:t>
            </a:r>
          </a:p>
        </p:txBody>
      </p:sp>
      <p:sp>
        <p:nvSpPr>
          <p:cNvPr id="14" name="TextBox 13"/>
          <p:cNvSpPr txBox="1"/>
          <p:nvPr/>
        </p:nvSpPr>
        <p:spPr>
          <a:xfrm>
            <a:off x="5497263" y="3744669"/>
            <a:ext cx="4238625" cy="369332"/>
          </a:xfrm>
          <a:prstGeom prst="rect">
            <a:avLst/>
          </a:prstGeom>
          <a:noFill/>
        </p:spPr>
        <p:txBody>
          <a:bodyPr wrap="square" rtlCol="0">
            <a:spAutoFit/>
          </a:bodyPr>
          <a:lstStyle/>
          <a:p>
            <a:r>
              <a:rPr lang="en-US" dirty="0">
                <a:solidFill>
                  <a:srgbClr val="FF0000"/>
                </a:solidFill>
                <a:latin typeface="Helvetica"/>
                <a:cs typeface="Helvetica"/>
              </a:rPr>
              <a:t>a</a:t>
            </a:r>
            <a:r>
              <a:rPr lang="en-US" dirty="0" smtClean="0">
                <a:solidFill>
                  <a:srgbClr val="FF0000"/>
                </a:solidFill>
                <a:latin typeface="Helvetica"/>
                <a:cs typeface="Helvetica"/>
              </a:rPr>
              <a:t>nimal name (650ms - FAST)</a:t>
            </a:r>
            <a:endParaRPr lang="en-US" dirty="0">
              <a:solidFill>
                <a:srgbClr val="FF0000"/>
              </a:solidFill>
              <a:latin typeface="Helvetica"/>
              <a:cs typeface="Helvetica"/>
            </a:endParaRPr>
          </a:p>
        </p:txBody>
      </p:sp>
      <p:sp>
        <p:nvSpPr>
          <p:cNvPr id="16" name="TextBox 15"/>
          <p:cNvSpPr txBox="1"/>
          <p:nvPr/>
        </p:nvSpPr>
        <p:spPr>
          <a:xfrm>
            <a:off x="4798763" y="4561780"/>
            <a:ext cx="4238625" cy="369332"/>
          </a:xfrm>
          <a:prstGeom prst="rect">
            <a:avLst/>
          </a:prstGeom>
          <a:noFill/>
        </p:spPr>
        <p:txBody>
          <a:bodyPr wrap="square" rtlCol="0">
            <a:spAutoFit/>
          </a:bodyPr>
          <a:lstStyle/>
          <a:p>
            <a:r>
              <a:rPr lang="en-US" dirty="0">
                <a:solidFill>
                  <a:srgbClr val="3366FF"/>
                </a:solidFill>
                <a:latin typeface="Helvetica"/>
                <a:cs typeface="Helvetica"/>
              </a:rPr>
              <a:t>a</a:t>
            </a:r>
            <a:r>
              <a:rPr lang="en-US" dirty="0" smtClean="0">
                <a:solidFill>
                  <a:srgbClr val="3366FF"/>
                </a:solidFill>
                <a:latin typeface="Helvetica"/>
                <a:cs typeface="Helvetica"/>
              </a:rPr>
              <a:t>nimal vocalization (906ms - SLOW)</a:t>
            </a:r>
            <a:endParaRPr lang="en-US" dirty="0">
              <a:solidFill>
                <a:srgbClr val="3366FF"/>
              </a:solidFill>
              <a:latin typeface="Helvetica"/>
              <a:cs typeface="Helvetica"/>
            </a:endParaRPr>
          </a:p>
        </p:txBody>
      </p:sp>
      <p:sp>
        <p:nvSpPr>
          <p:cNvPr id="17" name="TextBox 16"/>
          <p:cNvSpPr txBox="1"/>
          <p:nvPr/>
        </p:nvSpPr>
        <p:spPr>
          <a:xfrm>
            <a:off x="5608388" y="4164246"/>
            <a:ext cx="3262583" cy="369332"/>
          </a:xfrm>
          <a:prstGeom prst="rect">
            <a:avLst/>
          </a:prstGeom>
          <a:noFill/>
        </p:spPr>
        <p:txBody>
          <a:bodyPr wrap="square" rtlCol="0">
            <a:spAutoFit/>
          </a:bodyPr>
          <a:lstStyle/>
          <a:p>
            <a:r>
              <a:rPr lang="en-US" dirty="0">
                <a:solidFill>
                  <a:schemeClr val="accent3">
                    <a:lumMod val="75000"/>
                  </a:schemeClr>
                </a:solidFill>
                <a:latin typeface="Helvetica"/>
                <a:cs typeface="Helvetica"/>
              </a:rPr>
              <a:t>o</a:t>
            </a:r>
            <a:r>
              <a:rPr lang="en-US" dirty="0" smtClean="0">
                <a:solidFill>
                  <a:schemeClr val="accent3">
                    <a:lumMod val="75000"/>
                  </a:schemeClr>
                </a:solidFill>
                <a:latin typeface="Helvetica"/>
                <a:cs typeface="Helvetica"/>
              </a:rPr>
              <a:t>nomatopoeic word (828ms)</a:t>
            </a:r>
            <a:endParaRPr lang="en-US" dirty="0">
              <a:solidFill>
                <a:schemeClr val="accent3">
                  <a:lumMod val="75000"/>
                </a:schemeClr>
              </a:solidFill>
              <a:latin typeface="Helvetica"/>
              <a:cs typeface="Helvetica"/>
            </a:endParaRPr>
          </a:p>
        </p:txBody>
      </p:sp>
      <p:sp>
        <p:nvSpPr>
          <p:cNvPr id="21" name="TextBox 20"/>
          <p:cNvSpPr txBox="1"/>
          <p:nvPr/>
        </p:nvSpPr>
        <p:spPr>
          <a:xfrm>
            <a:off x="2917583" y="5287277"/>
            <a:ext cx="4453471" cy="338554"/>
          </a:xfrm>
          <a:prstGeom prst="rect">
            <a:avLst/>
          </a:prstGeom>
          <a:solidFill>
            <a:schemeClr val="bg1"/>
          </a:solidFill>
        </p:spPr>
        <p:txBody>
          <a:bodyPr wrap="square" rtlCol="0">
            <a:spAutoFit/>
          </a:bodyPr>
          <a:lstStyle/>
          <a:p>
            <a:pPr algn="ctr"/>
            <a:r>
              <a:rPr lang="en-US" sz="1600" dirty="0" smtClean="0">
                <a:latin typeface="Helvetica"/>
                <a:cs typeface="Helvetica"/>
              </a:rPr>
              <a:t>time (ms) from sound onset</a:t>
            </a:r>
          </a:p>
        </p:txBody>
      </p:sp>
      <p:sp>
        <p:nvSpPr>
          <p:cNvPr id="22" name="TextBox 21"/>
          <p:cNvSpPr txBox="1"/>
          <p:nvPr/>
        </p:nvSpPr>
        <p:spPr>
          <a:xfrm>
            <a:off x="284717" y="210608"/>
            <a:ext cx="8586254" cy="1154162"/>
          </a:xfrm>
          <a:prstGeom prst="rect">
            <a:avLst/>
          </a:prstGeom>
          <a:noFill/>
        </p:spPr>
        <p:txBody>
          <a:bodyPr wrap="square" rtlCol="0">
            <a:spAutoFit/>
          </a:bodyPr>
          <a:lstStyle/>
          <a:p>
            <a:r>
              <a:rPr lang="en-US" sz="2300" i="1" dirty="0" smtClean="0">
                <a:latin typeface="Halvetica"/>
                <a:cs typeface="Halvetica"/>
              </a:rPr>
              <a:t>30-mo-olds were fastest to orient to a familiar animal in response to the </a:t>
            </a:r>
            <a:r>
              <a:rPr lang="en-US" sz="2300" i="1" dirty="0" smtClean="0">
                <a:solidFill>
                  <a:srgbClr val="000000"/>
                </a:solidFill>
                <a:latin typeface="Halvetica"/>
                <a:cs typeface="Halvetica"/>
              </a:rPr>
              <a:t>animal name</a:t>
            </a:r>
            <a:r>
              <a:rPr lang="en-US" sz="2300" i="1" dirty="0" smtClean="0">
                <a:latin typeface="Halvetica"/>
                <a:cs typeface="Halvetica"/>
              </a:rPr>
              <a:t>, and slowest in response to the animal vocalization</a:t>
            </a:r>
            <a:endParaRPr lang="en-US" sz="2300" i="1" dirty="0">
              <a:latin typeface="Halvetica"/>
              <a:cs typeface="Halvetica"/>
            </a:endParaRPr>
          </a:p>
        </p:txBody>
      </p:sp>
      <p:pic>
        <p:nvPicPr>
          <p:cNvPr id="23" name="Picture 22" descr="dog1L.p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58" y="2029638"/>
            <a:ext cx="680264" cy="510198"/>
          </a:xfrm>
          <a:prstGeom prst="rect">
            <a:avLst/>
          </a:prstGeom>
        </p:spPr>
      </p:pic>
      <p:pic>
        <p:nvPicPr>
          <p:cNvPr id="25" name="Picture 24" descr="sheep4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9" y="4349751"/>
            <a:ext cx="863808" cy="647856"/>
          </a:xfrm>
          <a:prstGeom prst="rect">
            <a:avLst/>
          </a:prstGeom>
        </p:spPr>
      </p:pic>
      <p:sp>
        <p:nvSpPr>
          <p:cNvPr id="28" name="TextBox 27"/>
          <p:cNvSpPr txBox="1"/>
          <p:nvPr/>
        </p:nvSpPr>
        <p:spPr>
          <a:xfrm>
            <a:off x="2613866" y="2139726"/>
            <a:ext cx="3149319" cy="400110"/>
          </a:xfrm>
          <a:prstGeom prst="rect">
            <a:avLst/>
          </a:prstGeom>
          <a:noFill/>
        </p:spPr>
        <p:txBody>
          <a:bodyPr wrap="square" rtlCol="0">
            <a:spAutoFit/>
          </a:bodyPr>
          <a:lstStyle/>
          <a:p>
            <a:r>
              <a:rPr lang="en-US" sz="2000" dirty="0" smtClean="0">
                <a:solidFill>
                  <a:srgbClr val="FF0000"/>
                </a:solidFill>
                <a:latin typeface="Helvetica"/>
                <a:cs typeface="Helvetica"/>
              </a:rPr>
              <a:t>D O G</a:t>
            </a:r>
            <a:endParaRPr lang="en-US" sz="2000" dirty="0">
              <a:solidFill>
                <a:srgbClr val="FF0000"/>
              </a:solidFill>
              <a:latin typeface="Helvetica"/>
              <a:cs typeface="Helvetica"/>
            </a:endParaRPr>
          </a:p>
        </p:txBody>
      </p:sp>
      <p:sp>
        <p:nvSpPr>
          <p:cNvPr id="29" name="TextBox 28"/>
          <p:cNvSpPr txBox="1"/>
          <p:nvPr/>
        </p:nvSpPr>
        <p:spPr>
          <a:xfrm>
            <a:off x="2605399" y="2956837"/>
            <a:ext cx="3418136" cy="400110"/>
          </a:xfrm>
          <a:prstGeom prst="rect">
            <a:avLst/>
          </a:prstGeom>
          <a:noFill/>
        </p:spPr>
        <p:txBody>
          <a:bodyPr wrap="square" rtlCol="0">
            <a:spAutoFit/>
          </a:bodyPr>
          <a:lstStyle/>
          <a:p>
            <a:r>
              <a:rPr lang="en-US" sz="2000" dirty="0" smtClean="0">
                <a:solidFill>
                  <a:srgbClr val="3366FF"/>
                </a:solidFill>
                <a:latin typeface="Helvetica"/>
                <a:cs typeface="Helvetica"/>
              </a:rPr>
              <a:t>[barking]</a:t>
            </a:r>
            <a:endParaRPr lang="en-US" sz="2000" dirty="0">
              <a:solidFill>
                <a:srgbClr val="3366FF"/>
              </a:solidFill>
              <a:latin typeface="Helvetica"/>
              <a:cs typeface="Helvetica"/>
            </a:endParaRPr>
          </a:p>
        </p:txBody>
      </p:sp>
      <p:sp>
        <p:nvSpPr>
          <p:cNvPr id="30" name="TextBox 29"/>
          <p:cNvSpPr txBox="1"/>
          <p:nvPr/>
        </p:nvSpPr>
        <p:spPr>
          <a:xfrm>
            <a:off x="2605400" y="2559303"/>
            <a:ext cx="2847435" cy="400110"/>
          </a:xfrm>
          <a:prstGeom prst="rect">
            <a:avLst/>
          </a:prstGeom>
          <a:noFill/>
        </p:spPr>
        <p:txBody>
          <a:bodyPr wrap="square" rtlCol="0">
            <a:spAutoFit/>
          </a:bodyPr>
          <a:lstStyle/>
          <a:p>
            <a:r>
              <a:rPr lang="en-US" sz="2000" dirty="0" smtClean="0">
                <a:solidFill>
                  <a:schemeClr val="accent3">
                    <a:lumMod val="75000"/>
                  </a:schemeClr>
                </a:solidFill>
                <a:latin typeface="Helvetica"/>
                <a:cs typeface="Helvetica"/>
              </a:rPr>
              <a:t>W O O F</a:t>
            </a:r>
            <a:endParaRPr lang="en-US" sz="2000" dirty="0">
              <a:solidFill>
                <a:schemeClr val="accent3">
                  <a:lumMod val="75000"/>
                </a:schemeClr>
              </a:solidFill>
              <a:latin typeface="Helvetica"/>
              <a:cs typeface="Helvetica"/>
            </a:endParaRPr>
          </a:p>
        </p:txBody>
      </p:sp>
      <p:sp>
        <p:nvSpPr>
          <p:cNvPr id="31" name="Rectangle 30"/>
          <p:cNvSpPr/>
          <p:nvPr/>
        </p:nvSpPr>
        <p:spPr>
          <a:xfrm>
            <a:off x="889658" y="2029637"/>
            <a:ext cx="680264" cy="529665"/>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5096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Optima"/>
                <a:cs typeface="Optima"/>
              </a:rPr>
              <a:t>But they all get the job done!</a:t>
            </a:r>
            <a:endParaRPr lang="en-US" sz="3600" dirty="0">
              <a:latin typeface="Optima"/>
              <a:cs typeface="Optima"/>
            </a:endParaRPr>
          </a:p>
        </p:txBody>
      </p:sp>
      <p:pic>
        <p:nvPicPr>
          <p:cNvPr id="4" name="Picture 3" descr="Screen Shot 2013-04-12 at 5.3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122" y="2539999"/>
            <a:ext cx="6223203" cy="2873375"/>
          </a:xfrm>
          <a:prstGeom prst="rect">
            <a:avLst/>
          </a:prstGeom>
        </p:spPr>
      </p:pic>
      <p:sp>
        <p:nvSpPr>
          <p:cNvPr id="5" name="TextBox 4"/>
          <p:cNvSpPr txBox="1"/>
          <p:nvPr/>
        </p:nvSpPr>
        <p:spPr>
          <a:xfrm>
            <a:off x="163982" y="3458562"/>
            <a:ext cx="1674140"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 looking at correct animal</a:t>
            </a:r>
            <a:endParaRPr lang="en-US" dirty="0">
              <a:solidFill>
                <a:srgbClr val="000000"/>
              </a:solidFill>
              <a:latin typeface="Optima"/>
              <a:cs typeface="Optima"/>
            </a:endParaRPr>
          </a:p>
        </p:txBody>
      </p:sp>
    </p:spTree>
    <p:extLst>
      <p:ext uri="{BB962C8B-B14F-4D97-AF65-F5344CB8AC3E}">
        <p14:creationId xmlns:p14="http://schemas.microsoft.com/office/powerpoint/2010/main" val="31320950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solidFill>
                  <a:srgbClr val="7F7F7F"/>
                </a:solidFill>
                <a:latin typeface="Optima"/>
                <a:cs typeface="Optima"/>
              </a:rPr>
              <a:t>How </a:t>
            </a:r>
            <a:r>
              <a:rPr lang="en-US" sz="2400" dirty="0">
                <a:solidFill>
                  <a:srgbClr val="7F7F7F"/>
                </a:solidFill>
                <a:latin typeface="Optima"/>
                <a:cs typeface="Optima"/>
              </a:rPr>
              <a:t>quickly </a:t>
            </a:r>
            <a:r>
              <a:rPr lang="en-US" sz="2400" dirty="0" smtClean="0">
                <a:solidFill>
                  <a:srgbClr val="7F7F7F"/>
                </a:solidFill>
                <a:latin typeface="Optima"/>
                <a:cs typeface="Optima"/>
              </a:rPr>
              <a:t>can 30</a:t>
            </a:r>
            <a:r>
              <a:rPr lang="en-US" sz="2400" dirty="0">
                <a:solidFill>
                  <a:srgbClr val="7F7F7F"/>
                </a:solidFill>
                <a:latin typeface="Optima"/>
                <a:cs typeface="Optima"/>
              </a:rPr>
              <a:t>-</a:t>
            </a:r>
            <a:r>
              <a:rPr lang="en-US" sz="2400" dirty="0" smtClean="0">
                <a:solidFill>
                  <a:srgbClr val="7F7F7F"/>
                </a:solidFill>
                <a:latin typeface="Optima"/>
                <a:cs typeface="Optima"/>
              </a:rPr>
              <a:t>mo-</a:t>
            </a:r>
            <a:r>
              <a:rPr lang="en-US" sz="2400" dirty="0">
                <a:solidFill>
                  <a:srgbClr val="7F7F7F"/>
                </a:solidFill>
                <a:latin typeface="Optima"/>
                <a:cs typeface="Optima"/>
              </a:rPr>
              <a:t>olds </a:t>
            </a:r>
            <a:r>
              <a:rPr lang="en-US" sz="2400" dirty="0" smtClean="0">
                <a:solidFill>
                  <a:srgbClr val="7F7F7F"/>
                </a:solidFill>
                <a:latin typeface="Optima"/>
                <a:cs typeface="Optima"/>
              </a:rPr>
              <a:t>use linguistic and           non-linguistic cues to identify a </a:t>
            </a:r>
            <a:r>
              <a:rPr lang="en-US" sz="2400" dirty="0">
                <a:solidFill>
                  <a:srgbClr val="7F7F7F"/>
                </a:solidFill>
                <a:latin typeface="Optima"/>
                <a:cs typeface="Optima"/>
              </a:rPr>
              <a:t>familiar </a:t>
            </a:r>
            <a:r>
              <a:rPr lang="en-US" sz="2400" dirty="0" smtClean="0">
                <a:solidFill>
                  <a:srgbClr val="7F7F7F"/>
                </a:solidFill>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solidFill>
                <a:srgbClr val="D9D9D9"/>
              </a:solidFill>
              <a:latin typeface="Optima"/>
              <a:cs typeface="Optima"/>
            </a:endParaRPr>
          </a:p>
          <a:p>
            <a:pPr marL="0" indent="0" algn="ctr">
              <a:spcAft>
                <a:spcPts val="1200"/>
              </a:spcAft>
              <a:buNone/>
            </a:pPr>
            <a:r>
              <a:rPr lang="en-US" sz="2000" dirty="0" smtClean="0">
                <a:solidFill>
                  <a:srgbClr val="7F7F7F"/>
                </a:solidFill>
                <a:latin typeface="Optima"/>
                <a:cs typeface="Optima"/>
              </a:rPr>
              <a:t>STUDY 2</a:t>
            </a:r>
            <a:endParaRPr lang="en-US" sz="2400" dirty="0" smtClean="0">
              <a:solidFill>
                <a:srgbClr val="7F7F7F"/>
              </a:solidFill>
              <a:latin typeface="Optima"/>
              <a:cs typeface="Optima"/>
            </a:endParaRPr>
          </a:p>
          <a:p>
            <a:pPr marL="0" indent="0">
              <a:buNone/>
            </a:pPr>
            <a:r>
              <a:rPr lang="en-US" sz="2400" dirty="0" smtClean="0">
                <a:solidFill>
                  <a:srgbClr val="7F7F7F"/>
                </a:solidFill>
                <a:latin typeface="Optima"/>
                <a:cs typeface="Optima"/>
              </a:rPr>
              <a:t>If so, do children actually </a:t>
            </a:r>
            <a:r>
              <a:rPr lang="en-US" sz="2400" i="1" dirty="0" smtClean="0">
                <a:solidFill>
                  <a:srgbClr val="7F7F7F"/>
                </a:solidFill>
                <a:latin typeface="Optima"/>
                <a:cs typeface="Optima"/>
              </a:rPr>
              <a:t>remember </a:t>
            </a:r>
            <a:r>
              <a:rPr lang="en-US" sz="2400" dirty="0" smtClean="0">
                <a:solidFill>
                  <a:srgbClr val="7F7F7F"/>
                </a:solidFill>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2652661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8844" y="335340"/>
            <a:ext cx="8644470" cy="1015663"/>
          </a:xfrm>
          <a:prstGeom prst="rect">
            <a:avLst/>
          </a:prstGeom>
          <a:noFill/>
        </p:spPr>
        <p:txBody>
          <a:bodyPr wrap="square" rtlCol="0">
            <a:spAutoFit/>
          </a:bodyPr>
          <a:lstStyle/>
          <a:p>
            <a:r>
              <a:rPr lang="en-US" sz="3000" dirty="0" smtClean="0">
                <a:latin typeface="Optima"/>
                <a:cs typeface="Optima"/>
              </a:rPr>
              <a:t>Children chose the novel </a:t>
            </a:r>
            <a:r>
              <a:rPr lang="en-US" sz="3000" dirty="0">
                <a:latin typeface="Optima"/>
                <a:cs typeface="Optima"/>
              </a:rPr>
              <a:t>animal </a:t>
            </a:r>
            <a:r>
              <a:rPr lang="en-US" sz="3000" dirty="0" smtClean="0">
                <a:latin typeface="Optima"/>
                <a:cs typeface="Optima"/>
              </a:rPr>
              <a:t>when hearing                           a novel animal name OR a novel vocalization</a:t>
            </a:r>
            <a:endParaRPr lang="en-US" sz="3000" dirty="0">
              <a:latin typeface="Optima"/>
              <a:cs typeface="Optima"/>
            </a:endParaRPr>
          </a:p>
        </p:txBody>
      </p:sp>
      <p:pic>
        <p:nvPicPr>
          <p:cNvPr id="7" name="Picture 6"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633" y="2460625"/>
            <a:ext cx="689113" cy="516834"/>
          </a:xfrm>
          <a:prstGeom prst="rect">
            <a:avLst/>
          </a:prstGeom>
        </p:spPr>
      </p:pic>
      <p:pic>
        <p:nvPicPr>
          <p:cNvPr id="8" name="Picture 7" descr="Screen Shot 2013-04-10 at 4.5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984" y="2323047"/>
            <a:ext cx="3769138" cy="3029496"/>
          </a:xfrm>
          <a:prstGeom prst="rect">
            <a:avLst/>
          </a:prstGeom>
        </p:spPr>
      </p:pic>
      <p:pic>
        <p:nvPicPr>
          <p:cNvPr id="9" name="Picture 8" descr="dog1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633" y="4519960"/>
            <a:ext cx="751199" cy="563400"/>
          </a:xfrm>
          <a:prstGeom prst="rect">
            <a:avLst/>
          </a:prstGeom>
        </p:spPr>
      </p:pic>
      <p:sp>
        <p:nvSpPr>
          <p:cNvPr id="10" name="TextBox 9"/>
          <p:cNvSpPr txBox="1"/>
          <p:nvPr/>
        </p:nvSpPr>
        <p:spPr>
          <a:xfrm>
            <a:off x="4015575" y="5130985"/>
            <a:ext cx="982916"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Novel </a:t>
            </a:r>
          </a:p>
          <a:p>
            <a:r>
              <a:rPr lang="en-US" dirty="0" smtClean="0">
                <a:solidFill>
                  <a:srgbClr val="000000"/>
                </a:solidFill>
                <a:latin typeface="Optima"/>
                <a:cs typeface="Optima"/>
              </a:rPr>
              <a:t>name</a:t>
            </a:r>
            <a:endParaRPr lang="en-US" dirty="0">
              <a:solidFill>
                <a:srgbClr val="000000"/>
              </a:solidFill>
              <a:latin typeface="Optima"/>
              <a:cs typeface="Optima"/>
            </a:endParaRPr>
          </a:p>
        </p:txBody>
      </p:sp>
      <p:sp>
        <p:nvSpPr>
          <p:cNvPr id="11" name="TextBox 10"/>
          <p:cNvSpPr txBox="1"/>
          <p:nvPr/>
        </p:nvSpPr>
        <p:spPr>
          <a:xfrm>
            <a:off x="5252491" y="5083360"/>
            <a:ext cx="1514631" cy="646331"/>
          </a:xfrm>
          <a:prstGeom prst="rect">
            <a:avLst/>
          </a:prstGeom>
          <a:solidFill>
            <a:schemeClr val="bg1"/>
          </a:solidFill>
        </p:spPr>
        <p:txBody>
          <a:bodyPr wrap="square" rtlCol="0">
            <a:spAutoFit/>
          </a:bodyPr>
          <a:lstStyle/>
          <a:p>
            <a:pPr algn="ctr"/>
            <a:r>
              <a:rPr lang="en-US" dirty="0" smtClean="0">
                <a:solidFill>
                  <a:srgbClr val="000000"/>
                </a:solidFill>
                <a:latin typeface="Optima"/>
                <a:cs typeface="Optima"/>
              </a:rPr>
              <a:t>Novel</a:t>
            </a:r>
          </a:p>
          <a:p>
            <a:pPr algn="ctr"/>
            <a:r>
              <a:rPr lang="en-US" dirty="0" smtClean="0">
                <a:solidFill>
                  <a:srgbClr val="000000"/>
                </a:solidFill>
                <a:latin typeface="Optima"/>
                <a:cs typeface="Optima"/>
              </a:rPr>
              <a:t>vocalization</a:t>
            </a:r>
            <a:endParaRPr lang="en-US" dirty="0">
              <a:solidFill>
                <a:srgbClr val="000000"/>
              </a:solidFill>
              <a:latin typeface="Optima"/>
              <a:cs typeface="Optima"/>
            </a:endParaRPr>
          </a:p>
        </p:txBody>
      </p:sp>
      <p:sp>
        <p:nvSpPr>
          <p:cNvPr id="12" name="TextBox 11"/>
          <p:cNvSpPr txBox="1"/>
          <p:nvPr/>
        </p:nvSpPr>
        <p:spPr>
          <a:xfrm>
            <a:off x="1393492" y="3398428"/>
            <a:ext cx="1674140" cy="646331"/>
          </a:xfrm>
          <a:prstGeom prst="rect">
            <a:avLst/>
          </a:prstGeom>
          <a:solidFill>
            <a:schemeClr val="bg1"/>
          </a:solidFill>
        </p:spPr>
        <p:txBody>
          <a:bodyPr wrap="square" rtlCol="0">
            <a:spAutoFit/>
          </a:bodyPr>
          <a:lstStyle/>
          <a:p>
            <a:r>
              <a:rPr lang="en-US" dirty="0" smtClean="0">
                <a:solidFill>
                  <a:srgbClr val="000000"/>
                </a:solidFill>
                <a:latin typeface="Optima"/>
                <a:cs typeface="Optima"/>
              </a:rPr>
              <a:t>% looking at novel animal</a:t>
            </a:r>
            <a:endParaRPr lang="en-US" dirty="0">
              <a:solidFill>
                <a:srgbClr val="000000"/>
              </a:solidFill>
              <a:latin typeface="Optima"/>
              <a:cs typeface="Optima"/>
            </a:endParaRPr>
          </a:p>
        </p:txBody>
      </p:sp>
      <p:sp>
        <p:nvSpPr>
          <p:cNvPr id="16" name="Rectangle 15"/>
          <p:cNvSpPr/>
          <p:nvPr/>
        </p:nvSpPr>
        <p:spPr>
          <a:xfrm>
            <a:off x="1973633" y="2460625"/>
            <a:ext cx="689114" cy="51683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6414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965" y="335340"/>
            <a:ext cx="8644470" cy="1107996"/>
          </a:xfrm>
          <a:prstGeom prst="rect">
            <a:avLst/>
          </a:prstGeom>
          <a:noFill/>
        </p:spPr>
        <p:txBody>
          <a:bodyPr wrap="square" rtlCol="0">
            <a:spAutoFit/>
          </a:bodyPr>
          <a:lstStyle/>
          <a:p>
            <a:r>
              <a:rPr lang="en-US" sz="2200" i="1" dirty="0" smtClean="0">
                <a:latin typeface="Optima"/>
                <a:cs typeface="Optima"/>
              </a:rPr>
              <a:t>When a </a:t>
            </a:r>
            <a:r>
              <a:rPr lang="en-US" sz="2200" i="1" dirty="0">
                <a:latin typeface="Optima"/>
                <a:cs typeface="Optima"/>
              </a:rPr>
              <a:t>novel animal was paired with a familiar animal, children were </a:t>
            </a:r>
            <a:r>
              <a:rPr lang="en-US" sz="2200" i="1" dirty="0" smtClean="0">
                <a:latin typeface="Optima"/>
                <a:cs typeface="Optima"/>
              </a:rPr>
              <a:t>above </a:t>
            </a:r>
            <a:r>
              <a:rPr lang="en-US" sz="2200" i="1" dirty="0">
                <a:latin typeface="Optima"/>
                <a:cs typeface="Optima"/>
              </a:rPr>
              <a:t>chance </a:t>
            </a:r>
            <a:r>
              <a:rPr lang="en-US" sz="2200" i="1" dirty="0" smtClean="0">
                <a:latin typeface="Optima"/>
                <a:cs typeface="Optima"/>
              </a:rPr>
              <a:t>in </a:t>
            </a:r>
            <a:r>
              <a:rPr lang="en-US" sz="2200" i="1" dirty="0">
                <a:latin typeface="Optima"/>
                <a:cs typeface="Optima"/>
              </a:rPr>
              <a:t>choosing the novel animal in response to a novel </a:t>
            </a:r>
            <a:r>
              <a:rPr lang="en-US" sz="2200" i="1" dirty="0" smtClean="0">
                <a:latin typeface="Optima"/>
                <a:cs typeface="Optima"/>
              </a:rPr>
              <a:t>animal name or vocalization</a:t>
            </a:r>
            <a:endParaRPr lang="en-US" sz="2200" i="1" dirty="0">
              <a:latin typeface="Optima"/>
              <a:cs typeface="Optima"/>
            </a:endParaRPr>
          </a:p>
        </p:txBody>
      </p:sp>
      <p:pic>
        <p:nvPicPr>
          <p:cNvPr id="7" name="Picture 6" descr="tapir1L.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280" y="2460625"/>
            <a:ext cx="689113" cy="516834"/>
          </a:xfrm>
          <a:prstGeom prst="rect">
            <a:avLst/>
          </a:prstGeom>
        </p:spPr>
      </p:pic>
      <p:pic>
        <p:nvPicPr>
          <p:cNvPr id="8" name="Picture 7" descr="Screen Shot 2013-04-10 at 4.5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5631" y="2323047"/>
            <a:ext cx="3769138" cy="3029496"/>
          </a:xfrm>
          <a:prstGeom prst="rect">
            <a:avLst/>
          </a:prstGeom>
        </p:spPr>
      </p:pic>
      <p:pic>
        <p:nvPicPr>
          <p:cNvPr id="9" name="Picture 8" descr="dog1L.p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280" y="4519960"/>
            <a:ext cx="751199" cy="563400"/>
          </a:xfrm>
          <a:prstGeom prst="rect">
            <a:avLst/>
          </a:prstGeom>
        </p:spPr>
      </p:pic>
      <p:sp>
        <p:nvSpPr>
          <p:cNvPr id="10" name="TextBox 9"/>
          <p:cNvSpPr txBox="1"/>
          <p:nvPr/>
        </p:nvSpPr>
        <p:spPr>
          <a:xfrm>
            <a:off x="3333222" y="5130985"/>
            <a:ext cx="982916"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Novel </a:t>
            </a:r>
          </a:p>
          <a:p>
            <a:r>
              <a:rPr lang="en-US" dirty="0" smtClean="0">
                <a:solidFill>
                  <a:srgbClr val="000000"/>
                </a:solidFill>
                <a:latin typeface="Helvetica"/>
                <a:cs typeface="Helvetica"/>
              </a:rPr>
              <a:t>name</a:t>
            </a:r>
            <a:endParaRPr lang="en-US" dirty="0">
              <a:solidFill>
                <a:srgbClr val="000000"/>
              </a:solidFill>
              <a:latin typeface="Helvetica"/>
              <a:cs typeface="Helvetica"/>
            </a:endParaRPr>
          </a:p>
        </p:txBody>
      </p:sp>
      <p:sp>
        <p:nvSpPr>
          <p:cNvPr id="11" name="TextBox 10"/>
          <p:cNvSpPr txBox="1"/>
          <p:nvPr/>
        </p:nvSpPr>
        <p:spPr>
          <a:xfrm>
            <a:off x="4570138" y="5083360"/>
            <a:ext cx="1514631" cy="646331"/>
          </a:xfrm>
          <a:prstGeom prst="rect">
            <a:avLst/>
          </a:prstGeom>
          <a:solidFill>
            <a:schemeClr val="bg1"/>
          </a:solidFill>
        </p:spPr>
        <p:txBody>
          <a:bodyPr wrap="square" rtlCol="0">
            <a:spAutoFit/>
          </a:bodyPr>
          <a:lstStyle/>
          <a:p>
            <a:pPr algn="ctr"/>
            <a:r>
              <a:rPr lang="en-US" dirty="0" smtClean="0">
                <a:solidFill>
                  <a:srgbClr val="000000"/>
                </a:solidFill>
                <a:latin typeface="Helvetica"/>
                <a:cs typeface="Helvetica"/>
              </a:rPr>
              <a:t>Novel</a:t>
            </a:r>
          </a:p>
          <a:p>
            <a:pPr algn="ctr"/>
            <a:r>
              <a:rPr lang="en-US" dirty="0" smtClean="0">
                <a:solidFill>
                  <a:srgbClr val="000000"/>
                </a:solidFill>
                <a:latin typeface="Helvetica"/>
                <a:cs typeface="Helvetica"/>
              </a:rPr>
              <a:t>vocalization</a:t>
            </a:r>
            <a:endParaRPr lang="en-US" dirty="0">
              <a:solidFill>
                <a:srgbClr val="000000"/>
              </a:solidFill>
              <a:latin typeface="Helvetica"/>
              <a:cs typeface="Helvetica"/>
            </a:endParaRPr>
          </a:p>
        </p:txBody>
      </p:sp>
      <p:sp>
        <p:nvSpPr>
          <p:cNvPr id="12" name="TextBox 11"/>
          <p:cNvSpPr txBox="1"/>
          <p:nvPr/>
        </p:nvSpPr>
        <p:spPr>
          <a:xfrm>
            <a:off x="711139" y="3398428"/>
            <a:ext cx="1674140"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 looking at novel animal</a:t>
            </a:r>
            <a:endParaRPr lang="en-US" dirty="0">
              <a:solidFill>
                <a:srgbClr val="000000"/>
              </a:solidFill>
              <a:latin typeface="Helvetica"/>
              <a:cs typeface="Helvetica"/>
            </a:endParaRPr>
          </a:p>
        </p:txBody>
      </p:sp>
      <p:sp>
        <p:nvSpPr>
          <p:cNvPr id="13" name="TextBox 12"/>
          <p:cNvSpPr txBox="1"/>
          <p:nvPr/>
        </p:nvSpPr>
        <p:spPr>
          <a:xfrm>
            <a:off x="740594" y="5913894"/>
            <a:ext cx="7882470" cy="461665"/>
          </a:xfrm>
          <a:prstGeom prst="rect">
            <a:avLst/>
          </a:prstGeom>
          <a:noFill/>
        </p:spPr>
        <p:txBody>
          <a:bodyPr wrap="square" rtlCol="0">
            <a:spAutoFit/>
          </a:bodyPr>
          <a:lstStyle/>
          <a:p>
            <a:r>
              <a:rPr lang="en-US" sz="2400" dirty="0" smtClean="0">
                <a:latin typeface="Helvetica"/>
                <a:cs typeface="Helvetica"/>
              </a:rPr>
              <a:t>No differences in accuracy and RT between conditions</a:t>
            </a:r>
            <a:endParaRPr lang="en-US" sz="2400" dirty="0">
              <a:latin typeface="Helvetica"/>
              <a:cs typeface="Helvetica"/>
            </a:endParaRPr>
          </a:p>
        </p:txBody>
      </p:sp>
      <p:sp>
        <p:nvSpPr>
          <p:cNvPr id="16" name="Rectangle 15"/>
          <p:cNvSpPr/>
          <p:nvPr/>
        </p:nvSpPr>
        <p:spPr>
          <a:xfrm>
            <a:off x="1291280" y="2460625"/>
            <a:ext cx="689114" cy="51683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91280" y="1918488"/>
            <a:ext cx="525396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15" name="TextBox 14"/>
          <p:cNvSpPr txBox="1"/>
          <p:nvPr/>
        </p:nvSpPr>
        <p:spPr>
          <a:xfrm>
            <a:off x="1736783" y="2503931"/>
            <a:ext cx="5041842" cy="2523768"/>
          </a:xfrm>
          <a:prstGeom prst="rect">
            <a:avLst/>
          </a:prstGeom>
          <a:noFill/>
        </p:spPr>
        <p:txBody>
          <a:bodyPr wrap="square" rtlCol="0">
            <a:spAutoFit/>
          </a:bodyPr>
          <a:lstStyle/>
          <a:p>
            <a:r>
              <a:rPr lang="en-US" sz="2800" dirty="0" smtClean="0">
                <a:solidFill>
                  <a:schemeClr val="tx1">
                    <a:lumMod val="65000"/>
                    <a:lumOff val="35000"/>
                  </a:schemeClr>
                </a:solidFill>
                <a:latin typeface="Optima"/>
                <a:cs typeface="Optima"/>
              </a:rPr>
              <a:t>• </a:t>
            </a:r>
            <a:r>
              <a:rPr lang="en-US" sz="2800" dirty="0" smtClean="0">
                <a:solidFill>
                  <a:schemeClr val="tx1">
                    <a:lumMod val="65000"/>
                    <a:lumOff val="35000"/>
                  </a:schemeClr>
                </a:solidFill>
                <a:latin typeface="Optima"/>
                <a:cs typeface="Optima"/>
              </a:rPr>
              <a:t>Favor domain-</a:t>
            </a:r>
            <a:r>
              <a:rPr lang="en-US" sz="2800" dirty="0" smtClean="0">
                <a:solidFill>
                  <a:schemeClr val="tx1">
                    <a:lumMod val="65000"/>
                    <a:lumOff val="35000"/>
                  </a:schemeClr>
                </a:solidFill>
                <a:latin typeface="Optima"/>
                <a:cs typeface="Optima"/>
              </a:rPr>
              <a:t>generality</a:t>
            </a:r>
          </a:p>
          <a:p>
            <a:endParaRPr lang="en-US" sz="2800" dirty="0">
              <a:solidFill>
                <a:schemeClr val="tx1">
                  <a:lumMod val="65000"/>
                  <a:lumOff val="35000"/>
                </a:schemeClr>
              </a:solidFill>
              <a:latin typeface="Optima"/>
              <a:cs typeface="Optima"/>
            </a:endParaRPr>
          </a:p>
          <a:p>
            <a:r>
              <a:rPr lang="en-US" sz="2800" dirty="0">
                <a:solidFill>
                  <a:schemeClr val="tx1">
                    <a:lumMod val="65000"/>
                    <a:lumOff val="35000"/>
                  </a:schemeClr>
                </a:solidFill>
                <a:latin typeface="Optima"/>
                <a:cs typeface="Optima"/>
              </a:rPr>
              <a:t>• First demonstration in a </a:t>
            </a:r>
            <a:r>
              <a:rPr lang="en-US" sz="2800" dirty="0" smtClean="0">
                <a:solidFill>
                  <a:schemeClr val="tx1">
                    <a:lumMod val="65000"/>
                    <a:lumOff val="35000"/>
                  </a:schemeClr>
                </a:solidFill>
                <a:latin typeface="Optima"/>
                <a:cs typeface="Optima"/>
              </a:rPr>
              <a:t>non-communicative domain</a:t>
            </a:r>
            <a:endParaRPr lang="en-US" sz="2800" dirty="0">
              <a:solidFill>
                <a:schemeClr val="tx1">
                  <a:lumMod val="65000"/>
                  <a:lumOff val="35000"/>
                </a:schemeClr>
              </a:solidFill>
              <a:latin typeface="Optima"/>
              <a:cs typeface="Optima"/>
            </a:endParaRPr>
          </a:p>
          <a:p>
            <a:endParaRPr lang="en-US" sz="2800" dirty="0" smtClean="0">
              <a:solidFill>
                <a:schemeClr val="tx1">
                  <a:lumMod val="65000"/>
                  <a:lumOff val="35000"/>
                </a:schemeClr>
              </a:solidFill>
              <a:latin typeface="Optima"/>
              <a:cs typeface="Optima"/>
            </a:endParaRPr>
          </a:p>
          <a:p>
            <a:endParaRPr lang="en-US" dirty="0"/>
          </a:p>
        </p:txBody>
      </p:sp>
    </p:spTree>
    <p:extLst>
      <p:ext uri="{BB962C8B-B14F-4D97-AF65-F5344CB8AC3E}">
        <p14:creationId xmlns:p14="http://schemas.microsoft.com/office/powerpoint/2010/main" val="39370115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solidFill>
                <a:srgbClr val="7F7F7F"/>
              </a:solidFill>
              <a:latin typeface="Helvetica"/>
              <a:cs typeface="Helvetica"/>
            </a:endParaRPr>
          </a:p>
          <a:p>
            <a:pPr marL="0" indent="0" algn="ctr">
              <a:spcAft>
                <a:spcPts val="1200"/>
              </a:spcAft>
              <a:buNone/>
            </a:pPr>
            <a:r>
              <a:rPr lang="en-US" sz="2000" dirty="0" smtClean="0">
                <a:solidFill>
                  <a:srgbClr val="7F7F7F"/>
                </a:solidFill>
                <a:latin typeface="Helvetica"/>
                <a:cs typeface="Helvetica"/>
              </a:rPr>
              <a:t>STUDY 1</a:t>
            </a:r>
          </a:p>
          <a:p>
            <a:pPr marL="0" indent="0">
              <a:buNone/>
            </a:pPr>
            <a:r>
              <a:rPr lang="en-US" sz="2400" dirty="0" smtClean="0">
                <a:solidFill>
                  <a:srgbClr val="7F7F7F"/>
                </a:solidFill>
                <a:latin typeface="Helvetica"/>
                <a:cs typeface="Helvetica"/>
              </a:rPr>
              <a:t>How </a:t>
            </a:r>
            <a:r>
              <a:rPr lang="en-US" sz="2400" dirty="0">
                <a:solidFill>
                  <a:srgbClr val="7F7F7F"/>
                </a:solidFill>
                <a:latin typeface="Helvetica"/>
                <a:cs typeface="Helvetica"/>
              </a:rPr>
              <a:t>quickly </a:t>
            </a:r>
            <a:r>
              <a:rPr lang="en-US" sz="2400" dirty="0" smtClean="0">
                <a:solidFill>
                  <a:srgbClr val="7F7F7F"/>
                </a:solidFill>
                <a:latin typeface="Helvetica"/>
                <a:cs typeface="Helvetica"/>
              </a:rPr>
              <a:t>can 30</a:t>
            </a:r>
            <a:r>
              <a:rPr lang="en-US" sz="2400" dirty="0">
                <a:solidFill>
                  <a:srgbClr val="7F7F7F"/>
                </a:solidFill>
                <a:latin typeface="Helvetica"/>
                <a:cs typeface="Helvetica"/>
              </a:rPr>
              <a:t>-</a:t>
            </a:r>
            <a:r>
              <a:rPr lang="en-US" sz="2400" dirty="0" smtClean="0">
                <a:solidFill>
                  <a:srgbClr val="7F7F7F"/>
                </a:solidFill>
                <a:latin typeface="Helvetica"/>
                <a:cs typeface="Helvetica"/>
              </a:rPr>
              <a:t>mo-</a:t>
            </a:r>
            <a:r>
              <a:rPr lang="en-US" sz="2400" dirty="0">
                <a:solidFill>
                  <a:srgbClr val="7F7F7F"/>
                </a:solidFill>
                <a:latin typeface="Helvetica"/>
                <a:cs typeface="Helvetica"/>
              </a:rPr>
              <a:t>olds </a:t>
            </a:r>
            <a:r>
              <a:rPr lang="en-US" sz="2400" dirty="0" smtClean="0">
                <a:solidFill>
                  <a:srgbClr val="7F7F7F"/>
                </a:solidFill>
                <a:latin typeface="Helvetica"/>
                <a:cs typeface="Helvetica"/>
              </a:rPr>
              <a:t>use linguistic and           non-linguistic cues to identify a </a:t>
            </a:r>
            <a:r>
              <a:rPr lang="en-US" sz="2400" dirty="0">
                <a:solidFill>
                  <a:srgbClr val="7F7F7F"/>
                </a:solidFill>
                <a:latin typeface="Helvetica"/>
                <a:cs typeface="Helvetica"/>
              </a:rPr>
              <a:t>familiar </a:t>
            </a:r>
            <a:r>
              <a:rPr lang="en-US" sz="2400" dirty="0" smtClean="0">
                <a:solidFill>
                  <a:srgbClr val="7F7F7F"/>
                </a:solidFill>
                <a:latin typeface="Helvetica"/>
                <a:cs typeface="Helvetica"/>
              </a:rPr>
              <a:t>animal?</a:t>
            </a:r>
          </a:p>
          <a:p>
            <a:pPr marL="0" indent="0">
              <a:buNone/>
            </a:pPr>
            <a:endParaRPr lang="en-US" sz="2400" dirty="0">
              <a:solidFill>
                <a:srgbClr val="7F7F7F"/>
              </a:solidFill>
              <a:latin typeface="Helvetica"/>
              <a:cs typeface="Helvetica"/>
            </a:endParaRPr>
          </a:p>
          <a:p>
            <a:pPr marL="0" indent="0">
              <a:buNone/>
            </a:pPr>
            <a:r>
              <a:rPr lang="en-US" sz="2400" dirty="0" smtClean="0">
                <a:solidFill>
                  <a:srgbClr val="7F7F7F"/>
                </a:solidFill>
                <a:latin typeface="Helvetica"/>
                <a:cs typeface="Helvetica"/>
              </a:rPr>
              <a:t>Do children choose a novel animal in response to a novel animal vocalization?</a:t>
            </a:r>
          </a:p>
          <a:p>
            <a:pPr marL="0" indent="0">
              <a:buNone/>
            </a:pPr>
            <a:endParaRPr lang="en-US" sz="2400" dirty="0" smtClean="0">
              <a:latin typeface="Helvetica"/>
              <a:cs typeface="Helvetica"/>
            </a:endParaRPr>
          </a:p>
          <a:p>
            <a:pPr marL="0" indent="0">
              <a:buNone/>
            </a:pPr>
            <a:endParaRPr lang="en-US" sz="2400" dirty="0" smtClean="0">
              <a:latin typeface="Helvetica"/>
              <a:cs typeface="Helvetica"/>
            </a:endParaRPr>
          </a:p>
          <a:p>
            <a:pPr marL="0" indent="0" algn="ctr">
              <a:spcAft>
                <a:spcPts val="1200"/>
              </a:spcAft>
              <a:buNone/>
            </a:pPr>
            <a:r>
              <a:rPr lang="en-US" sz="2000" dirty="0" smtClean="0">
                <a:solidFill>
                  <a:schemeClr val="accent1">
                    <a:lumMod val="75000"/>
                  </a:schemeClr>
                </a:solidFill>
                <a:latin typeface="Helvetica"/>
                <a:cs typeface="Helvetica"/>
              </a:rPr>
              <a:t>STUDY 2</a:t>
            </a:r>
            <a:endParaRPr lang="en-US" sz="2400" dirty="0" smtClean="0">
              <a:solidFill>
                <a:schemeClr val="accent1">
                  <a:lumMod val="75000"/>
                </a:schemeClr>
              </a:solidFill>
              <a:latin typeface="Helvetica"/>
              <a:cs typeface="Helvetica"/>
            </a:endParaRPr>
          </a:p>
          <a:p>
            <a:pPr marL="0" indent="0">
              <a:buNone/>
            </a:pPr>
            <a:r>
              <a:rPr lang="en-US" sz="2400" dirty="0" smtClean="0">
                <a:latin typeface="Helvetica"/>
                <a:cs typeface="Helvetica"/>
              </a:rPr>
              <a:t>If so, do children actually </a:t>
            </a:r>
            <a:r>
              <a:rPr lang="en-US" sz="2400" i="1" dirty="0" smtClean="0">
                <a:latin typeface="Helvetica"/>
                <a:cs typeface="Helvetica"/>
              </a:rPr>
              <a:t>remember </a:t>
            </a:r>
            <a:r>
              <a:rPr lang="en-US" sz="2400" dirty="0" smtClean="0">
                <a:latin typeface="Helvetica"/>
                <a:cs typeface="Helvetic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6649210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Role of </a:t>
            </a:r>
            <a:r>
              <a:rPr lang="en-US" sz="3000" dirty="0">
                <a:latin typeface="Optima"/>
                <a:cs typeface="Optima"/>
              </a:rPr>
              <a:t>experience </a:t>
            </a:r>
          </a:p>
          <a:p>
            <a:pPr marL="0" indent="0">
              <a:buNone/>
            </a:pPr>
            <a:r>
              <a:rPr lang="en-US" sz="2000" dirty="0" smtClean="0">
                <a:latin typeface="Optima"/>
                <a:cs typeface="Optima"/>
              </a:rPr>
              <a:t>Byers</a:t>
            </a:r>
            <a:r>
              <a:rPr lang="en-US" sz="2000" dirty="0">
                <a:latin typeface="Optima"/>
                <a:cs typeface="Optima"/>
              </a:rPr>
              <a:t>-</a:t>
            </a:r>
            <a:r>
              <a:rPr lang="en-US" sz="2000" dirty="0" smtClean="0">
                <a:latin typeface="Optima"/>
                <a:cs typeface="Optima"/>
              </a:rPr>
              <a:t>Heinlein &amp; </a:t>
            </a:r>
            <a:r>
              <a:rPr lang="en-US" sz="2000" dirty="0" err="1" smtClean="0">
                <a:latin typeface="Optima"/>
                <a:cs typeface="Optima"/>
              </a:rPr>
              <a:t>Werker</a:t>
            </a:r>
            <a:r>
              <a:rPr lang="en-US" sz="2000" dirty="0">
                <a:latin typeface="Optima"/>
                <a:cs typeface="Optima"/>
              </a:rPr>
              <a:t>;</a:t>
            </a:r>
            <a:r>
              <a:rPr lang="en-US" sz="2000" dirty="0" smtClean="0">
                <a:latin typeface="Optima"/>
                <a:cs typeface="Optima"/>
              </a:rPr>
              <a:t>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Relation to word learning </a:t>
            </a:r>
          </a:p>
          <a:p>
            <a:pPr marL="0" indent="0">
              <a:buNone/>
            </a:pPr>
            <a:r>
              <a:rPr lang="en-US" sz="2000" dirty="0" smtClean="0">
                <a:latin typeface="Optima"/>
                <a:cs typeface="Optima"/>
              </a:rPr>
              <a:t>Horst, Samuelson, McMurray; Bion, </a:t>
            </a:r>
            <a:r>
              <a:rPr lang="en-US" sz="2000" dirty="0" err="1" smtClean="0">
                <a:latin typeface="Optima"/>
                <a:cs typeface="Optima"/>
              </a:rPr>
              <a:t>Borovsky</a:t>
            </a:r>
            <a:r>
              <a:rPr lang="en-US" sz="2000" dirty="0" smtClean="0">
                <a:latin typeface="Optima"/>
                <a:cs typeface="Optima"/>
              </a:rPr>
              <a:t>, &amp;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Domain-specificity </a:t>
            </a:r>
          </a:p>
          <a:p>
            <a:pPr marL="0" indent="0">
              <a:buNone/>
            </a:pPr>
            <a:r>
              <a:rPr lang="en-US" sz="1800" dirty="0" smtClean="0">
                <a:latin typeface="Optima"/>
                <a:cs typeface="Optima"/>
              </a:rPr>
              <a:t>Samuelson; </a:t>
            </a:r>
            <a:r>
              <a:rPr lang="en-US" sz="1800" dirty="0" err="1" smtClean="0">
                <a:latin typeface="Optima"/>
                <a:cs typeface="Optima"/>
              </a:rPr>
              <a:t>Halberda</a:t>
            </a:r>
            <a:r>
              <a:rPr lang="en-US" sz="1800" dirty="0" smtClean="0">
                <a:latin typeface="Optima"/>
                <a:cs typeface="Optima"/>
              </a:rPr>
              <a:t>; Bion et al.; </a:t>
            </a:r>
            <a:r>
              <a:rPr lang="en-US" sz="1800" dirty="0" err="1" smtClean="0">
                <a:latin typeface="Optima"/>
                <a:cs typeface="Optima"/>
              </a:rPr>
              <a:t>Suanda</a:t>
            </a:r>
            <a:r>
              <a:rPr lang="en-US" sz="1800" dirty="0" smtClean="0">
                <a:latin typeface="Optima"/>
                <a:cs typeface="Optima"/>
              </a:rPr>
              <a:t> &amp; </a:t>
            </a:r>
            <a:r>
              <a:rPr lang="en-US" sz="1800" dirty="0" err="1" smtClean="0">
                <a:latin typeface="Optima"/>
                <a:cs typeface="Optima"/>
              </a:rPr>
              <a:t>Namy</a:t>
            </a:r>
            <a:r>
              <a:rPr lang="en-US" sz="1800" dirty="0" smtClean="0">
                <a:latin typeface="Optima"/>
                <a:cs typeface="Optima"/>
              </a:rPr>
              <a:t> - SRCD 2013</a:t>
            </a:r>
          </a:p>
        </p:txBody>
      </p:sp>
    </p:spTree>
    <p:extLst>
      <p:ext uri="{BB962C8B-B14F-4D97-AF65-F5344CB8AC3E}">
        <p14:creationId xmlns:p14="http://schemas.microsoft.com/office/powerpoint/2010/main" val="304429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00" y="4807239"/>
            <a:ext cx="1219630" cy="914723"/>
          </a:xfrm>
          <a:prstGeom prst="rect">
            <a:avLst/>
          </a:prstGeom>
        </p:spPr>
      </p:pic>
      <p:pic>
        <p:nvPicPr>
          <p:cNvPr id="4" name="Picture 3" descr="aardvarkR.p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0" y="3205385"/>
            <a:ext cx="1235593" cy="926695"/>
          </a:xfrm>
          <a:prstGeom prst="rect">
            <a:avLst/>
          </a:prstGeom>
        </p:spPr>
      </p:pic>
      <p:sp>
        <p:nvSpPr>
          <p:cNvPr id="5" name="TextBox 4"/>
          <p:cNvSpPr txBox="1"/>
          <p:nvPr/>
        </p:nvSpPr>
        <p:spPr>
          <a:xfrm>
            <a:off x="372531" y="227462"/>
            <a:ext cx="8184094" cy="830997"/>
          </a:xfrm>
          <a:prstGeom prst="rect">
            <a:avLst/>
          </a:prstGeom>
          <a:noFill/>
        </p:spPr>
        <p:txBody>
          <a:bodyPr wrap="square" rtlCol="0">
            <a:spAutoFit/>
          </a:bodyPr>
          <a:lstStyle/>
          <a:p>
            <a:r>
              <a:rPr lang="en-US" sz="2400" i="1" dirty="0" smtClean="0">
                <a:latin typeface="Optima"/>
                <a:cs typeface="Optima"/>
              </a:rPr>
              <a:t>30-month-olds (n = 20) in Familiar, Disambiguation, and Retention trials - </a:t>
            </a:r>
            <a:r>
              <a:rPr lang="en-US" sz="2000" i="1" dirty="0" smtClean="0">
                <a:latin typeface="Optima"/>
                <a:cs typeface="Optima"/>
              </a:rPr>
              <a:t>same design as Bion, </a:t>
            </a:r>
            <a:r>
              <a:rPr lang="en-US" sz="2000" i="1" dirty="0" err="1" smtClean="0">
                <a:latin typeface="Optima"/>
                <a:cs typeface="Optima"/>
              </a:rPr>
              <a:t>Borovsky</a:t>
            </a:r>
            <a:r>
              <a:rPr lang="en-US" sz="2000" i="1" dirty="0" smtClean="0">
                <a:latin typeface="Optima"/>
                <a:cs typeface="Optima"/>
              </a:rPr>
              <a:t>, &amp; Fernald (2012)</a:t>
            </a:r>
            <a:endParaRPr lang="en-US" sz="2000" i="1" dirty="0">
              <a:latin typeface="Optima"/>
              <a:cs typeface="Optima"/>
            </a:endParaRPr>
          </a:p>
        </p:txBody>
      </p:sp>
      <p:pic>
        <p:nvPicPr>
          <p:cNvPr id="21" name="Picture 20" descr="dogR.pct"/>
          <p:cNvPicPr>
            <a:picLocks noChangeAspect="1"/>
          </p:cNvPicPr>
          <p:nvPr/>
        </p:nvPicPr>
        <p:blipFill>
          <a:blip r:embed="rId4"/>
          <a:stretch>
            <a:fillRect/>
          </a:stretch>
        </p:blipFill>
        <p:spPr>
          <a:xfrm>
            <a:off x="882641" y="1742654"/>
            <a:ext cx="1157272" cy="867954"/>
          </a:xfrm>
          <a:prstGeom prst="rect">
            <a:avLst/>
          </a:prstGeom>
        </p:spPr>
      </p:pic>
      <p:pic>
        <p:nvPicPr>
          <p:cNvPr id="28" name="Picture 27" descr="cowL.pct"/>
          <p:cNvPicPr>
            <a:picLocks noChangeAspect="1"/>
          </p:cNvPicPr>
          <p:nvPr/>
        </p:nvPicPr>
        <p:blipFill>
          <a:blip r:embed="rId5"/>
          <a:stretch>
            <a:fillRect/>
          </a:stretch>
        </p:blipFill>
        <p:spPr>
          <a:xfrm>
            <a:off x="2152641" y="1742654"/>
            <a:ext cx="1157272" cy="867954"/>
          </a:xfrm>
          <a:prstGeom prst="rect">
            <a:avLst/>
          </a:prstGeom>
        </p:spPr>
      </p:pic>
      <p:pic>
        <p:nvPicPr>
          <p:cNvPr id="32" name="Picture 31" descr="pangolin1R.pct"/>
          <p:cNvPicPr>
            <a:picLocks noChangeAspect="1"/>
          </p:cNvPicPr>
          <p:nvPr/>
        </p:nvPicPr>
        <p:blipFill>
          <a:blip r:embed="rId6"/>
          <a:stretch>
            <a:fillRect/>
          </a:stretch>
        </p:blipFill>
        <p:spPr>
          <a:xfrm>
            <a:off x="2173944" y="4865980"/>
            <a:ext cx="1157272" cy="867954"/>
          </a:xfrm>
          <a:prstGeom prst="rect">
            <a:avLst/>
          </a:prstGeom>
        </p:spPr>
      </p:pic>
      <p:pic>
        <p:nvPicPr>
          <p:cNvPr id="34" name="Picture 33" descr="cowL.pct"/>
          <p:cNvPicPr>
            <a:picLocks noChangeAspect="1"/>
          </p:cNvPicPr>
          <p:nvPr/>
        </p:nvPicPr>
        <p:blipFill>
          <a:blip r:embed="rId5"/>
          <a:stretch>
            <a:fillRect/>
          </a:stretch>
        </p:blipFill>
        <p:spPr>
          <a:xfrm>
            <a:off x="2172688" y="3209539"/>
            <a:ext cx="1157272" cy="867954"/>
          </a:xfrm>
          <a:prstGeom prst="rect">
            <a:avLst/>
          </a:prstGeom>
        </p:spPr>
      </p:pic>
      <p:sp>
        <p:nvSpPr>
          <p:cNvPr id="35" name="TextBox 34"/>
          <p:cNvSpPr txBox="1"/>
          <p:nvPr/>
        </p:nvSpPr>
        <p:spPr>
          <a:xfrm>
            <a:off x="3471521" y="1742654"/>
            <a:ext cx="4328123" cy="769441"/>
          </a:xfrm>
          <a:prstGeom prst="rect">
            <a:avLst/>
          </a:prstGeom>
          <a:noFill/>
        </p:spPr>
        <p:txBody>
          <a:bodyPr wrap="square" rtlCol="0">
            <a:spAutoFit/>
          </a:bodyPr>
          <a:lstStyle/>
          <a:p>
            <a:r>
              <a:rPr lang="en-US" sz="2200" i="1" dirty="0" smtClean="0">
                <a:solidFill>
                  <a:srgbClr val="000000"/>
                </a:solidFill>
                <a:latin typeface="Optima"/>
                <a:cs typeface="Optima"/>
              </a:rPr>
              <a:t>16 Familiar</a:t>
            </a:r>
            <a:r>
              <a:rPr lang="en-US" sz="2200" i="1" dirty="0">
                <a:solidFill>
                  <a:srgbClr val="FF0000"/>
                </a:solidFill>
                <a:latin typeface="Optima"/>
                <a:cs typeface="Optima"/>
              </a:rPr>
              <a:t>-</a:t>
            </a:r>
            <a:r>
              <a:rPr lang="en-US" sz="2200" i="1" dirty="0" smtClean="0">
                <a:latin typeface="Optima"/>
                <a:cs typeface="Optima"/>
              </a:rPr>
              <a:t>vocalization trials </a:t>
            </a:r>
          </a:p>
          <a:p>
            <a:r>
              <a:rPr lang="en-US" sz="2200" i="1" dirty="0" smtClean="0">
                <a:latin typeface="Optima"/>
                <a:cs typeface="Optima"/>
              </a:rPr>
              <a:t>(e.g., barking)</a:t>
            </a:r>
            <a:endParaRPr lang="en-US" sz="2200" i="1" dirty="0">
              <a:latin typeface="Optima"/>
              <a:cs typeface="Optima"/>
            </a:endParaRPr>
          </a:p>
        </p:txBody>
      </p:sp>
      <p:sp>
        <p:nvSpPr>
          <p:cNvPr id="36" name="TextBox 35"/>
          <p:cNvSpPr txBox="1"/>
          <p:nvPr/>
        </p:nvSpPr>
        <p:spPr>
          <a:xfrm>
            <a:off x="3510748" y="3336539"/>
            <a:ext cx="3917422" cy="430887"/>
          </a:xfrm>
          <a:prstGeom prst="rect">
            <a:avLst/>
          </a:prstGeom>
          <a:noFill/>
        </p:spPr>
        <p:txBody>
          <a:bodyPr wrap="square" rtlCol="0">
            <a:spAutoFit/>
          </a:bodyPr>
          <a:lstStyle/>
          <a:p>
            <a:r>
              <a:rPr lang="en-US" sz="2200" i="1" dirty="0" smtClean="0">
                <a:solidFill>
                  <a:srgbClr val="000000"/>
                </a:solidFill>
                <a:latin typeface="Optima"/>
                <a:cs typeface="Optima"/>
              </a:rPr>
              <a:t>8 Disambiguation trials</a:t>
            </a:r>
            <a:endParaRPr lang="en-US" sz="2200" i="1" dirty="0">
              <a:latin typeface="Optima"/>
              <a:cs typeface="Optima"/>
            </a:endParaRPr>
          </a:p>
        </p:txBody>
      </p:sp>
      <p:sp>
        <p:nvSpPr>
          <p:cNvPr id="37" name="TextBox 36"/>
          <p:cNvSpPr txBox="1"/>
          <p:nvPr/>
        </p:nvSpPr>
        <p:spPr>
          <a:xfrm>
            <a:off x="3535866" y="5069451"/>
            <a:ext cx="3892304" cy="430887"/>
          </a:xfrm>
          <a:prstGeom prst="rect">
            <a:avLst/>
          </a:prstGeom>
          <a:noFill/>
        </p:spPr>
        <p:txBody>
          <a:bodyPr wrap="square" rtlCol="0">
            <a:spAutoFit/>
          </a:bodyPr>
          <a:lstStyle/>
          <a:p>
            <a:r>
              <a:rPr lang="en-US" sz="2200" i="1" dirty="0" smtClean="0">
                <a:solidFill>
                  <a:srgbClr val="000000"/>
                </a:solidFill>
                <a:latin typeface="Optima"/>
                <a:cs typeface="Optima"/>
              </a:rPr>
              <a:t>8 Retention</a:t>
            </a:r>
            <a:r>
              <a:rPr lang="en-US" sz="2200" i="1" dirty="0" smtClean="0">
                <a:solidFill>
                  <a:srgbClr val="3366FF"/>
                </a:solidFill>
                <a:latin typeface="Optima"/>
                <a:cs typeface="Optima"/>
              </a:rPr>
              <a:t> </a:t>
            </a:r>
            <a:r>
              <a:rPr lang="en-US" sz="2200" i="1" dirty="0" smtClean="0">
                <a:latin typeface="Optima"/>
                <a:cs typeface="Optima"/>
              </a:rPr>
              <a:t>trials</a:t>
            </a:r>
            <a:endParaRPr lang="en-US" sz="2200" i="1" dirty="0">
              <a:latin typeface="Optima"/>
              <a:cs typeface="Optima"/>
            </a:endParaRPr>
          </a:p>
        </p:txBody>
      </p:sp>
      <p:sp>
        <p:nvSpPr>
          <p:cNvPr id="38" name="Rectangle 37"/>
          <p:cNvSpPr/>
          <p:nvPr/>
        </p:nvSpPr>
        <p:spPr>
          <a:xfrm>
            <a:off x="882640" y="1742654"/>
            <a:ext cx="1157273" cy="867954"/>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94417" y="3221241"/>
            <a:ext cx="1157273" cy="867954"/>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935028" y="4854008"/>
            <a:ext cx="1157273" cy="867954"/>
          </a:xfrm>
          <a:prstGeom prst="rect">
            <a:avLst/>
          </a:prstGeom>
          <a:noFill/>
          <a:ln w="635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04306" y="6244820"/>
            <a:ext cx="8184094" cy="461665"/>
          </a:xfrm>
          <a:prstGeom prst="rect">
            <a:avLst/>
          </a:prstGeom>
          <a:noFill/>
        </p:spPr>
        <p:txBody>
          <a:bodyPr wrap="square" rtlCol="0">
            <a:spAutoFit/>
          </a:bodyPr>
          <a:lstStyle/>
          <a:p>
            <a:r>
              <a:rPr lang="en-US" sz="2400" i="1" dirty="0" smtClean="0">
                <a:latin typeface="Helvetica"/>
                <a:cs typeface="Helvetica"/>
              </a:rPr>
              <a:t>New animals and focus exclusively on animal vocalizations</a:t>
            </a:r>
            <a:endParaRPr lang="en-US" sz="2400" i="1" dirty="0">
              <a:latin typeface="Helvetica"/>
              <a:cs typeface="Helvetica"/>
            </a:endParaRPr>
          </a:p>
        </p:txBody>
      </p:sp>
      <p:sp>
        <p:nvSpPr>
          <p:cNvPr id="2" name="Rectangle 1"/>
          <p:cNvSpPr/>
          <p:nvPr/>
        </p:nvSpPr>
        <p:spPr>
          <a:xfrm>
            <a:off x="1072468" y="5833189"/>
            <a:ext cx="2039666" cy="369332"/>
          </a:xfrm>
          <a:prstGeom prst="rect">
            <a:avLst/>
          </a:prstGeom>
        </p:spPr>
        <p:txBody>
          <a:bodyPr wrap="none">
            <a:spAutoFit/>
          </a:bodyPr>
          <a:lstStyle/>
          <a:p>
            <a:r>
              <a:rPr lang="en-US" dirty="0"/>
              <a:t>a</a:t>
            </a:r>
            <a:r>
              <a:rPr lang="en-US" dirty="0" smtClean="0"/>
              <a:t>ardvark </a:t>
            </a:r>
            <a:r>
              <a:rPr lang="en-US" dirty="0"/>
              <a:t>-</a:t>
            </a:r>
            <a:r>
              <a:rPr lang="en-US" dirty="0" smtClean="0"/>
              <a:t> </a:t>
            </a:r>
            <a:r>
              <a:rPr lang="en-US" dirty="0"/>
              <a:t>capybara </a:t>
            </a:r>
          </a:p>
        </p:txBody>
      </p:sp>
      <p:pic>
        <p:nvPicPr>
          <p:cNvPr id="6" name="Picture 5" descr="capybaraR.pc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3945" y="4854009"/>
            <a:ext cx="1157272" cy="867954"/>
          </a:xfrm>
          <a:prstGeom prst="rect">
            <a:avLst/>
          </a:prstGeom>
        </p:spPr>
      </p:pic>
    </p:spTree>
    <p:extLst>
      <p:ext uri="{BB962C8B-B14F-4D97-AF65-F5344CB8AC3E}">
        <p14:creationId xmlns:p14="http://schemas.microsoft.com/office/powerpoint/2010/main" val="35724117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Screen Shot 2013-04-12 at 1.28.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50" y="2881116"/>
            <a:ext cx="6254316" cy="2619609"/>
          </a:xfrm>
          <a:prstGeom prst="rect">
            <a:avLst/>
          </a:prstGeom>
        </p:spPr>
      </p:pic>
      <p:sp>
        <p:nvSpPr>
          <p:cNvPr id="5" name="TextBox 4"/>
          <p:cNvSpPr txBox="1"/>
          <p:nvPr/>
        </p:nvSpPr>
        <p:spPr>
          <a:xfrm>
            <a:off x="372531" y="227462"/>
            <a:ext cx="8184094" cy="1200328"/>
          </a:xfrm>
          <a:prstGeom prst="rect">
            <a:avLst/>
          </a:prstGeom>
          <a:noFill/>
        </p:spPr>
        <p:txBody>
          <a:bodyPr wrap="square" rtlCol="0">
            <a:spAutoFit/>
          </a:bodyPr>
          <a:lstStyle/>
          <a:p>
            <a:r>
              <a:rPr lang="en-US" sz="2400" i="1" dirty="0">
                <a:latin typeface="Helvetica"/>
                <a:cs typeface="Helvetica"/>
              </a:rPr>
              <a:t>C</a:t>
            </a:r>
            <a:r>
              <a:rPr lang="en-US" sz="2400" i="1" dirty="0" smtClean="0">
                <a:latin typeface="Helvetica"/>
                <a:cs typeface="Helvetica"/>
              </a:rPr>
              <a:t>hildren reliably chose the novel animal in response to the novel animal vocalization, but showed fragile evidence of remembering this mapping on retention trials</a:t>
            </a:r>
            <a:endParaRPr lang="en-US" sz="2400" i="1" dirty="0">
              <a:latin typeface="Helvetica"/>
              <a:cs typeface="Helvetica"/>
            </a:endParaRPr>
          </a:p>
        </p:txBody>
      </p:sp>
      <p:pic>
        <p:nvPicPr>
          <p:cNvPr id="21" name="Picture 20" descr="dogR.pct"/>
          <p:cNvPicPr>
            <a:picLocks noChangeAspect="1"/>
          </p:cNvPicPr>
          <p:nvPr/>
        </p:nvPicPr>
        <p:blipFill>
          <a:blip r:embed="rId4"/>
          <a:stretch>
            <a:fillRect/>
          </a:stretch>
        </p:blipFill>
        <p:spPr>
          <a:xfrm>
            <a:off x="3050418" y="2430184"/>
            <a:ext cx="601242" cy="450932"/>
          </a:xfrm>
          <a:prstGeom prst="rect">
            <a:avLst/>
          </a:prstGeom>
        </p:spPr>
      </p:pic>
      <p:pic>
        <p:nvPicPr>
          <p:cNvPr id="28" name="Picture 27" descr="cowL.pct"/>
          <p:cNvPicPr>
            <a:picLocks noChangeAspect="1"/>
          </p:cNvPicPr>
          <p:nvPr/>
        </p:nvPicPr>
        <p:blipFill>
          <a:blip r:embed="rId5"/>
          <a:stretch>
            <a:fillRect/>
          </a:stretch>
        </p:blipFill>
        <p:spPr>
          <a:xfrm>
            <a:off x="3815312" y="2430184"/>
            <a:ext cx="637417" cy="478063"/>
          </a:xfrm>
          <a:prstGeom prst="rect">
            <a:avLst/>
          </a:prstGeom>
        </p:spPr>
      </p:pic>
      <p:pic>
        <p:nvPicPr>
          <p:cNvPr id="29" name="Picture 28" descr="tapir1L.pct"/>
          <p:cNvPicPr>
            <a:picLocks noChangeAspect="1"/>
          </p:cNvPicPr>
          <p:nvPr/>
        </p:nvPicPr>
        <p:blipFill>
          <a:blip r:embed="rId6"/>
          <a:stretch>
            <a:fillRect/>
          </a:stretch>
        </p:blipFill>
        <p:spPr>
          <a:xfrm>
            <a:off x="6769735" y="2464701"/>
            <a:ext cx="700728" cy="526117"/>
          </a:xfrm>
          <a:prstGeom prst="rect">
            <a:avLst/>
          </a:prstGeom>
        </p:spPr>
      </p:pic>
      <p:pic>
        <p:nvPicPr>
          <p:cNvPr id="32" name="Picture 31" descr="pangolin1R.pct"/>
          <p:cNvPicPr>
            <a:picLocks noChangeAspect="1"/>
          </p:cNvPicPr>
          <p:nvPr/>
        </p:nvPicPr>
        <p:blipFill>
          <a:blip r:embed="rId7"/>
          <a:stretch>
            <a:fillRect/>
          </a:stretch>
        </p:blipFill>
        <p:spPr>
          <a:xfrm>
            <a:off x="7617471" y="2464701"/>
            <a:ext cx="701489" cy="526117"/>
          </a:xfrm>
          <a:prstGeom prst="rect">
            <a:avLst/>
          </a:prstGeom>
        </p:spPr>
      </p:pic>
      <p:pic>
        <p:nvPicPr>
          <p:cNvPr id="33" name="Picture 32" descr="tapir1L.pct"/>
          <p:cNvPicPr>
            <a:picLocks noChangeAspect="1"/>
          </p:cNvPicPr>
          <p:nvPr/>
        </p:nvPicPr>
        <p:blipFill>
          <a:blip r:embed="rId6"/>
          <a:stretch>
            <a:fillRect/>
          </a:stretch>
        </p:blipFill>
        <p:spPr>
          <a:xfrm>
            <a:off x="4891165" y="2430184"/>
            <a:ext cx="685141" cy="514413"/>
          </a:xfrm>
          <a:prstGeom prst="rect">
            <a:avLst/>
          </a:prstGeom>
        </p:spPr>
      </p:pic>
      <p:pic>
        <p:nvPicPr>
          <p:cNvPr id="34" name="Picture 33" descr="cowL.pct"/>
          <p:cNvPicPr>
            <a:picLocks noChangeAspect="1"/>
          </p:cNvPicPr>
          <p:nvPr/>
        </p:nvPicPr>
        <p:blipFill>
          <a:blip r:embed="rId5"/>
          <a:stretch>
            <a:fillRect/>
          </a:stretch>
        </p:blipFill>
        <p:spPr>
          <a:xfrm>
            <a:off x="5667740" y="2441887"/>
            <a:ext cx="685885" cy="514414"/>
          </a:xfrm>
          <a:prstGeom prst="rect">
            <a:avLst/>
          </a:prstGeom>
        </p:spPr>
      </p:pic>
      <p:sp>
        <p:nvSpPr>
          <p:cNvPr id="35" name="TextBox 34"/>
          <p:cNvSpPr txBox="1"/>
          <p:nvPr/>
        </p:nvSpPr>
        <p:spPr>
          <a:xfrm>
            <a:off x="2733481" y="5877838"/>
            <a:ext cx="1353348" cy="430887"/>
          </a:xfrm>
          <a:prstGeom prst="rect">
            <a:avLst/>
          </a:prstGeom>
          <a:noFill/>
        </p:spPr>
        <p:txBody>
          <a:bodyPr wrap="square" rtlCol="0">
            <a:spAutoFit/>
          </a:bodyPr>
          <a:lstStyle/>
          <a:p>
            <a:r>
              <a:rPr lang="en-US" sz="2200" i="1" dirty="0" smtClean="0">
                <a:solidFill>
                  <a:srgbClr val="000000"/>
                </a:solidFill>
                <a:latin typeface="Helvetica"/>
                <a:cs typeface="Helvetica"/>
              </a:rPr>
              <a:t>Familiar </a:t>
            </a:r>
          </a:p>
        </p:txBody>
      </p:sp>
      <p:sp>
        <p:nvSpPr>
          <p:cNvPr id="36" name="TextBox 35"/>
          <p:cNvSpPr txBox="1"/>
          <p:nvPr/>
        </p:nvSpPr>
        <p:spPr>
          <a:xfrm>
            <a:off x="4317566" y="5877838"/>
            <a:ext cx="2442258" cy="430887"/>
          </a:xfrm>
          <a:prstGeom prst="rect">
            <a:avLst/>
          </a:prstGeom>
          <a:noFill/>
        </p:spPr>
        <p:txBody>
          <a:bodyPr wrap="square" rtlCol="0">
            <a:spAutoFit/>
          </a:bodyPr>
          <a:lstStyle/>
          <a:p>
            <a:r>
              <a:rPr lang="en-US" sz="2200" i="1" dirty="0" smtClean="0">
                <a:solidFill>
                  <a:srgbClr val="000000"/>
                </a:solidFill>
                <a:latin typeface="Helvetica"/>
                <a:cs typeface="Helvetica"/>
              </a:rPr>
              <a:t>Disambiguation</a:t>
            </a:r>
            <a:endParaRPr lang="en-US" sz="2200" i="1" dirty="0">
              <a:solidFill>
                <a:srgbClr val="000000"/>
              </a:solidFill>
              <a:latin typeface="Helvetica"/>
              <a:cs typeface="Helvetica"/>
            </a:endParaRPr>
          </a:p>
        </p:txBody>
      </p:sp>
      <p:sp>
        <p:nvSpPr>
          <p:cNvPr id="37" name="TextBox 36"/>
          <p:cNvSpPr txBox="1"/>
          <p:nvPr/>
        </p:nvSpPr>
        <p:spPr>
          <a:xfrm>
            <a:off x="7093199" y="5877838"/>
            <a:ext cx="2559649" cy="430887"/>
          </a:xfrm>
          <a:prstGeom prst="rect">
            <a:avLst/>
          </a:prstGeom>
          <a:noFill/>
        </p:spPr>
        <p:txBody>
          <a:bodyPr wrap="square" rtlCol="0">
            <a:spAutoFit/>
          </a:bodyPr>
          <a:lstStyle/>
          <a:p>
            <a:r>
              <a:rPr lang="en-US" sz="2200" i="1" dirty="0" smtClean="0">
                <a:solidFill>
                  <a:srgbClr val="000000"/>
                </a:solidFill>
                <a:latin typeface="Helvetica"/>
                <a:cs typeface="Helvetica"/>
              </a:rPr>
              <a:t>Retention</a:t>
            </a:r>
            <a:endParaRPr lang="en-US" sz="2200" i="1" dirty="0">
              <a:solidFill>
                <a:srgbClr val="000000"/>
              </a:solidFill>
              <a:latin typeface="Helvetica"/>
              <a:cs typeface="Helvetica"/>
            </a:endParaRPr>
          </a:p>
        </p:txBody>
      </p:sp>
      <p:sp>
        <p:nvSpPr>
          <p:cNvPr id="38" name="Rectangle 37"/>
          <p:cNvSpPr/>
          <p:nvPr/>
        </p:nvSpPr>
        <p:spPr>
          <a:xfrm>
            <a:off x="3050419" y="2430184"/>
            <a:ext cx="596232" cy="478063"/>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891164" y="2441887"/>
            <a:ext cx="685141" cy="505640"/>
          </a:xfrm>
          <a:prstGeom prst="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769736" y="2464701"/>
            <a:ext cx="700728" cy="526117"/>
          </a:xfrm>
          <a:prstGeom prst="rect">
            <a:avLst/>
          </a:prstGeom>
          <a:noFill/>
          <a:ln w="635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72531" y="3392726"/>
            <a:ext cx="1650516" cy="1107996"/>
          </a:xfrm>
          <a:prstGeom prst="rect">
            <a:avLst/>
          </a:prstGeom>
          <a:noFill/>
        </p:spPr>
        <p:txBody>
          <a:bodyPr wrap="square" rtlCol="0">
            <a:spAutoFit/>
          </a:bodyPr>
          <a:lstStyle/>
          <a:p>
            <a:pPr algn="ctr"/>
            <a:r>
              <a:rPr lang="en-US" sz="2200" dirty="0" smtClean="0">
                <a:solidFill>
                  <a:srgbClr val="000000"/>
                </a:solidFill>
                <a:latin typeface="Helvetica"/>
                <a:cs typeface="Helvetica"/>
              </a:rPr>
              <a:t>% looking</a:t>
            </a:r>
          </a:p>
          <a:p>
            <a:pPr algn="ctr"/>
            <a:r>
              <a:rPr lang="en-US" sz="2200" dirty="0" smtClean="0">
                <a:solidFill>
                  <a:srgbClr val="000000"/>
                </a:solidFill>
                <a:latin typeface="Helvetica"/>
                <a:cs typeface="Helvetica"/>
              </a:rPr>
              <a:t>to target</a:t>
            </a:r>
          </a:p>
          <a:p>
            <a:pPr algn="ctr"/>
            <a:r>
              <a:rPr lang="en-US" sz="2200" dirty="0" smtClean="0">
                <a:solidFill>
                  <a:srgbClr val="000000"/>
                </a:solidFill>
                <a:latin typeface="Helvetica"/>
                <a:cs typeface="Helvetica"/>
              </a:rPr>
              <a:t>animal</a:t>
            </a:r>
            <a:endParaRPr lang="en-US" sz="2200" dirty="0">
              <a:solidFill>
                <a:srgbClr val="000000"/>
              </a:solidFill>
              <a:latin typeface="Helvetica"/>
              <a:cs typeface="Helvetica"/>
            </a:endParaRPr>
          </a:p>
        </p:txBody>
      </p:sp>
    </p:spTree>
    <p:extLst>
      <p:ext uri="{BB962C8B-B14F-4D97-AF65-F5344CB8AC3E}">
        <p14:creationId xmlns:p14="http://schemas.microsoft.com/office/powerpoint/2010/main" val="18699273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6" y="274638"/>
            <a:ext cx="8686800" cy="1143000"/>
          </a:xfrm>
        </p:spPr>
        <p:txBody>
          <a:bodyPr>
            <a:normAutofit/>
          </a:bodyPr>
          <a:lstStyle/>
          <a:p>
            <a:r>
              <a:rPr lang="en-US" sz="3000" dirty="0" smtClean="0">
                <a:latin typeface="Helvetica"/>
                <a:cs typeface="Helvetica"/>
              </a:rPr>
              <a:t>Children who are better at disambiguating the novel animal vocalizations were better at retention</a:t>
            </a:r>
            <a:endParaRPr lang="en-US" sz="3000" dirty="0">
              <a:latin typeface="Helvetica"/>
              <a:cs typeface="Helvetica"/>
            </a:endParaRPr>
          </a:p>
        </p:txBody>
      </p:sp>
      <p:pic>
        <p:nvPicPr>
          <p:cNvPr id="4" name="Picture 3" descr="cor_dis_reten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6" y="1898509"/>
            <a:ext cx="5810249" cy="3616169"/>
          </a:xfrm>
          <a:prstGeom prst="rect">
            <a:avLst/>
          </a:prstGeom>
        </p:spPr>
      </p:pic>
      <p:sp>
        <p:nvSpPr>
          <p:cNvPr id="5" name="TextBox 4"/>
          <p:cNvSpPr txBox="1"/>
          <p:nvPr/>
        </p:nvSpPr>
        <p:spPr>
          <a:xfrm>
            <a:off x="3206750" y="5941497"/>
            <a:ext cx="5032375" cy="369332"/>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Disambiguation trials</a:t>
            </a:r>
            <a:endParaRPr lang="en-US" dirty="0">
              <a:solidFill>
                <a:srgbClr val="000000"/>
              </a:solidFill>
              <a:latin typeface="Helvetica"/>
              <a:cs typeface="Helvetica"/>
            </a:endParaRPr>
          </a:p>
        </p:txBody>
      </p:sp>
      <p:sp>
        <p:nvSpPr>
          <p:cNvPr id="6" name="TextBox 5"/>
          <p:cNvSpPr txBox="1"/>
          <p:nvPr/>
        </p:nvSpPr>
        <p:spPr>
          <a:xfrm>
            <a:off x="282576" y="3363397"/>
            <a:ext cx="2146300"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a:t>
            </a:r>
          </a:p>
          <a:p>
            <a:r>
              <a:rPr lang="en-US" dirty="0" smtClean="0">
                <a:solidFill>
                  <a:srgbClr val="000000"/>
                </a:solidFill>
                <a:latin typeface="Helvetica"/>
                <a:cs typeface="Helvetica"/>
              </a:rPr>
              <a:t>Retention trials</a:t>
            </a:r>
            <a:endParaRPr lang="en-US" dirty="0">
              <a:solidFill>
                <a:srgbClr val="000000"/>
              </a:solidFill>
              <a:latin typeface="Helvetica"/>
              <a:cs typeface="Helvetica"/>
            </a:endParaRPr>
          </a:p>
        </p:txBody>
      </p:sp>
      <p:sp>
        <p:nvSpPr>
          <p:cNvPr id="7" name="TextBox 6"/>
          <p:cNvSpPr txBox="1"/>
          <p:nvPr/>
        </p:nvSpPr>
        <p:spPr>
          <a:xfrm>
            <a:off x="3168650" y="1972231"/>
            <a:ext cx="2435226" cy="369332"/>
          </a:xfrm>
          <a:prstGeom prst="rect">
            <a:avLst/>
          </a:prstGeom>
          <a:solidFill>
            <a:schemeClr val="bg1"/>
          </a:solidFill>
        </p:spPr>
        <p:txBody>
          <a:bodyPr wrap="square" rtlCol="0">
            <a:spAutoFit/>
          </a:bodyPr>
          <a:lstStyle/>
          <a:p>
            <a:r>
              <a:rPr lang="en-US" i="1" dirty="0" smtClean="0">
                <a:solidFill>
                  <a:srgbClr val="000000"/>
                </a:solidFill>
                <a:latin typeface="Helvetica"/>
                <a:cs typeface="Helvetica"/>
              </a:rPr>
              <a:t>r</a:t>
            </a:r>
            <a:r>
              <a:rPr lang="en-US" dirty="0" smtClean="0">
                <a:solidFill>
                  <a:srgbClr val="000000"/>
                </a:solidFill>
                <a:latin typeface="Helvetica"/>
                <a:cs typeface="Helvetica"/>
              </a:rPr>
              <a:t> (18) = 0.44, </a:t>
            </a:r>
            <a:r>
              <a:rPr lang="en-US" i="1" dirty="0" smtClean="0">
                <a:solidFill>
                  <a:srgbClr val="000000"/>
                </a:solidFill>
                <a:latin typeface="Helvetica"/>
                <a:cs typeface="Helvetica"/>
              </a:rPr>
              <a:t>p = </a:t>
            </a:r>
            <a:r>
              <a:rPr lang="en-US" dirty="0" smtClean="0">
                <a:solidFill>
                  <a:srgbClr val="000000"/>
                </a:solidFill>
                <a:latin typeface="Helvetica"/>
                <a:cs typeface="Helvetica"/>
              </a:rPr>
              <a:t>0.05</a:t>
            </a:r>
            <a:endParaRPr lang="en-US" dirty="0">
              <a:solidFill>
                <a:srgbClr val="000000"/>
              </a:solidFill>
              <a:latin typeface="Helvetica"/>
              <a:cs typeface="Helvetica"/>
            </a:endParaRPr>
          </a:p>
        </p:txBody>
      </p:sp>
    </p:spTree>
    <p:extLst>
      <p:ext uri="{BB962C8B-B14F-4D97-AF65-F5344CB8AC3E}">
        <p14:creationId xmlns:p14="http://schemas.microsoft.com/office/powerpoint/2010/main" val="6532780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6" y="274638"/>
            <a:ext cx="8686800" cy="1143000"/>
          </a:xfrm>
        </p:spPr>
        <p:txBody>
          <a:bodyPr>
            <a:normAutofit/>
          </a:bodyPr>
          <a:lstStyle/>
          <a:p>
            <a:r>
              <a:rPr lang="en-US" sz="3000" dirty="0" smtClean="0">
                <a:latin typeface="Helvetica"/>
                <a:cs typeface="Helvetica"/>
              </a:rPr>
              <a:t>Children who are better at disambiguating the novel animal vocalizations were better at retention</a:t>
            </a:r>
            <a:endParaRPr lang="en-US" sz="3000" dirty="0">
              <a:latin typeface="Helvetica"/>
              <a:cs typeface="Helvetica"/>
            </a:endParaRPr>
          </a:p>
        </p:txBody>
      </p:sp>
      <p:pic>
        <p:nvPicPr>
          <p:cNvPr id="4" name="Picture 3" descr="cor_dis_reten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6" y="1898509"/>
            <a:ext cx="5810249" cy="3616169"/>
          </a:xfrm>
          <a:prstGeom prst="rect">
            <a:avLst/>
          </a:prstGeom>
        </p:spPr>
      </p:pic>
      <p:sp>
        <p:nvSpPr>
          <p:cNvPr id="5" name="TextBox 4"/>
          <p:cNvSpPr txBox="1"/>
          <p:nvPr/>
        </p:nvSpPr>
        <p:spPr>
          <a:xfrm>
            <a:off x="3206750" y="5941497"/>
            <a:ext cx="5032375" cy="369332"/>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Disambiguation trials</a:t>
            </a:r>
            <a:endParaRPr lang="en-US" dirty="0">
              <a:solidFill>
                <a:srgbClr val="000000"/>
              </a:solidFill>
              <a:latin typeface="Helvetica"/>
              <a:cs typeface="Helvetica"/>
            </a:endParaRPr>
          </a:p>
        </p:txBody>
      </p:sp>
      <p:sp>
        <p:nvSpPr>
          <p:cNvPr id="6" name="TextBox 5"/>
          <p:cNvSpPr txBox="1"/>
          <p:nvPr/>
        </p:nvSpPr>
        <p:spPr>
          <a:xfrm>
            <a:off x="282576" y="3363397"/>
            <a:ext cx="2146300" cy="646331"/>
          </a:xfrm>
          <a:prstGeom prst="rect">
            <a:avLst/>
          </a:prstGeom>
          <a:solidFill>
            <a:schemeClr val="bg1"/>
          </a:solidFill>
        </p:spPr>
        <p:txBody>
          <a:bodyPr wrap="square" rtlCol="0">
            <a:spAutoFit/>
          </a:bodyPr>
          <a:lstStyle/>
          <a:p>
            <a:r>
              <a:rPr lang="en-US" dirty="0" smtClean="0">
                <a:solidFill>
                  <a:srgbClr val="000000"/>
                </a:solidFill>
                <a:latin typeface="Helvetica"/>
                <a:cs typeface="Helvetica"/>
              </a:rPr>
              <a:t>Mean accuracy on </a:t>
            </a:r>
          </a:p>
          <a:p>
            <a:r>
              <a:rPr lang="en-US" dirty="0" smtClean="0">
                <a:solidFill>
                  <a:srgbClr val="000000"/>
                </a:solidFill>
                <a:latin typeface="Helvetica"/>
                <a:cs typeface="Helvetica"/>
              </a:rPr>
              <a:t>Retention trials</a:t>
            </a:r>
            <a:endParaRPr lang="en-US" dirty="0">
              <a:solidFill>
                <a:srgbClr val="000000"/>
              </a:solidFill>
              <a:latin typeface="Helvetica"/>
              <a:cs typeface="Helvetica"/>
            </a:endParaRPr>
          </a:p>
        </p:txBody>
      </p:sp>
      <p:sp>
        <p:nvSpPr>
          <p:cNvPr id="7" name="TextBox 6"/>
          <p:cNvSpPr txBox="1"/>
          <p:nvPr/>
        </p:nvSpPr>
        <p:spPr>
          <a:xfrm>
            <a:off x="3168650" y="1972231"/>
            <a:ext cx="2435226" cy="369332"/>
          </a:xfrm>
          <a:prstGeom prst="rect">
            <a:avLst/>
          </a:prstGeom>
          <a:solidFill>
            <a:schemeClr val="bg1"/>
          </a:solidFill>
        </p:spPr>
        <p:txBody>
          <a:bodyPr wrap="square" rtlCol="0">
            <a:spAutoFit/>
          </a:bodyPr>
          <a:lstStyle/>
          <a:p>
            <a:r>
              <a:rPr lang="en-US" i="1" dirty="0" smtClean="0">
                <a:solidFill>
                  <a:srgbClr val="000000"/>
                </a:solidFill>
                <a:latin typeface="Helvetica"/>
                <a:cs typeface="Helvetica"/>
              </a:rPr>
              <a:t>r</a:t>
            </a:r>
            <a:r>
              <a:rPr lang="en-US" dirty="0" smtClean="0">
                <a:solidFill>
                  <a:srgbClr val="000000"/>
                </a:solidFill>
                <a:latin typeface="Helvetica"/>
                <a:cs typeface="Helvetica"/>
              </a:rPr>
              <a:t> (18) = 0.44, </a:t>
            </a:r>
            <a:r>
              <a:rPr lang="en-US" i="1" dirty="0" smtClean="0">
                <a:solidFill>
                  <a:srgbClr val="000000"/>
                </a:solidFill>
                <a:latin typeface="Helvetica"/>
                <a:cs typeface="Helvetica"/>
              </a:rPr>
              <a:t>p = </a:t>
            </a:r>
            <a:r>
              <a:rPr lang="en-US" dirty="0" smtClean="0">
                <a:solidFill>
                  <a:srgbClr val="000000"/>
                </a:solidFill>
                <a:latin typeface="Helvetica"/>
                <a:cs typeface="Helvetica"/>
              </a:rPr>
              <a:t>0.05</a:t>
            </a:r>
            <a:endParaRPr lang="en-US" dirty="0">
              <a:solidFill>
                <a:srgbClr val="000000"/>
              </a:solidFill>
              <a:latin typeface="Helvetica"/>
              <a:cs typeface="Helvetica"/>
            </a:endParaRPr>
          </a:p>
        </p:txBody>
      </p:sp>
      <p:sp>
        <p:nvSpPr>
          <p:cNvPr id="8" name="Oval 7"/>
          <p:cNvSpPr/>
          <p:nvPr/>
        </p:nvSpPr>
        <p:spPr>
          <a:xfrm>
            <a:off x="2116780" y="1918488"/>
            <a:ext cx="5253960" cy="2959879"/>
          </a:xfrm>
          <a:prstGeom prst="ellipse">
            <a:avLst/>
          </a:prstGeom>
          <a:solidFill>
            <a:schemeClr val="bg1">
              <a:lumMod val="75000"/>
              <a:alpha val="8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lumMod val="65000"/>
                  <a:lumOff val="35000"/>
                </a:schemeClr>
              </a:solidFill>
            </a:endParaRPr>
          </a:p>
        </p:txBody>
      </p:sp>
      <p:sp>
        <p:nvSpPr>
          <p:cNvPr id="9" name="TextBox 8"/>
          <p:cNvSpPr txBox="1"/>
          <p:nvPr/>
        </p:nvSpPr>
        <p:spPr>
          <a:xfrm>
            <a:off x="2562283" y="2671909"/>
            <a:ext cx="5041842" cy="1384995"/>
          </a:xfrm>
          <a:prstGeom prst="rect">
            <a:avLst/>
          </a:prstGeom>
          <a:noFill/>
        </p:spPr>
        <p:txBody>
          <a:bodyPr wrap="square" rtlCol="0">
            <a:spAutoFit/>
          </a:bodyPr>
          <a:lstStyle/>
          <a:p>
            <a:r>
              <a:rPr lang="en-US" sz="2800" dirty="0" smtClean="0">
                <a:solidFill>
                  <a:schemeClr val="tx1">
                    <a:lumMod val="65000"/>
                    <a:lumOff val="35000"/>
                  </a:schemeClr>
                </a:solidFill>
                <a:latin typeface="Optima"/>
                <a:cs typeface="Optima"/>
              </a:rPr>
              <a:t>• Disambiguation and retention are related, but they  should not be conflated</a:t>
            </a:r>
          </a:p>
        </p:txBody>
      </p:sp>
    </p:spTree>
    <p:extLst>
      <p:ext uri="{BB962C8B-B14F-4D97-AF65-F5344CB8AC3E}">
        <p14:creationId xmlns:p14="http://schemas.microsoft.com/office/powerpoint/2010/main" val="6889891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buNone/>
            </a:pPr>
            <a:endParaRPr lang="en-US" sz="2600" dirty="0" smtClean="0">
              <a:latin typeface="Optima"/>
              <a:cs typeface="Optima"/>
            </a:endParaRPr>
          </a:p>
          <a:p>
            <a:pPr marL="0" indent="0">
              <a:buNone/>
            </a:pPr>
            <a:r>
              <a:rPr lang="en-US" sz="2600" dirty="0" smtClean="0">
                <a:latin typeface="Optima"/>
                <a:cs typeface="Optima"/>
              </a:rPr>
              <a:t>30-mo-olds were fastest to orient to a familiar animal in response to the </a:t>
            </a:r>
            <a:r>
              <a:rPr lang="en-US" sz="2600" dirty="0" smtClean="0">
                <a:solidFill>
                  <a:srgbClr val="000000"/>
                </a:solidFill>
                <a:latin typeface="Optima"/>
                <a:cs typeface="Optima"/>
              </a:rPr>
              <a:t>animal name</a:t>
            </a:r>
          </a:p>
          <a:p>
            <a:pPr marL="0" indent="0">
              <a:buNone/>
            </a:pPr>
            <a:endParaRPr lang="en-US" sz="2600" dirty="0">
              <a:solidFill>
                <a:srgbClr val="000000"/>
              </a:solidFill>
              <a:latin typeface="Optima"/>
              <a:cs typeface="Optima"/>
            </a:endParaRPr>
          </a:p>
          <a:p>
            <a:pPr marL="0" indent="0">
              <a:buNone/>
            </a:pPr>
            <a:r>
              <a:rPr lang="en-US" sz="2600" dirty="0">
                <a:solidFill>
                  <a:srgbClr val="000000"/>
                </a:solidFill>
                <a:latin typeface="Optima"/>
                <a:cs typeface="Optima"/>
              </a:rPr>
              <a:t>B</a:t>
            </a:r>
            <a:r>
              <a:rPr lang="en-US" sz="2600" dirty="0" smtClean="0">
                <a:solidFill>
                  <a:srgbClr val="000000"/>
                </a:solidFill>
                <a:latin typeface="Optima"/>
                <a:cs typeface="Optima"/>
              </a:rPr>
              <a:t>ut they also oriented to a familiar animal when hearing a familiar onomatopoeic word or animal vocalization</a:t>
            </a:r>
          </a:p>
          <a:p>
            <a:pPr marL="0" indent="0">
              <a:buNone/>
            </a:pPr>
            <a:endParaRPr lang="en-US" sz="2600" dirty="0">
              <a:latin typeface="Optima"/>
              <a:cs typeface="Optima"/>
            </a:endParaRPr>
          </a:p>
          <a:p>
            <a:pPr marL="0" indent="0">
              <a:buNone/>
            </a:pPr>
            <a:r>
              <a:rPr lang="en-US" sz="2600" dirty="0">
                <a:latin typeface="Optima"/>
                <a:cs typeface="Optima"/>
              </a:rPr>
              <a:t>Disambiguation </a:t>
            </a:r>
            <a:r>
              <a:rPr lang="en-US" sz="2600" dirty="0" smtClean="0">
                <a:latin typeface="Optima"/>
                <a:cs typeface="Optima"/>
              </a:rPr>
              <a:t>biases are not restricted to the linguistic domain and they </a:t>
            </a:r>
            <a:r>
              <a:rPr lang="en-US" sz="2600" dirty="0">
                <a:latin typeface="Optima"/>
                <a:cs typeface="Optima"/>
              </a:rPr>
              <a:t>do not necessarily lead to </a:t>
            </a:r>
            <a:r>
              <a:rPr lang="en-US" sz="2600" dirty="0" smtClean="0">
                <a:latin typeface="Optima"/>
                <a:cs typeface="Optima"/>
              </a:rPr>
              <a:t>learning</a:t>
            </a:r>
            <a:endParaRPr lang="en-US" sz="2600" dirty="0">
              <a:latin typeface="Optima"/>
              <a:cs typeface="Optima"/>
            </a:endParaRPr>
          </a:p>
        </p:txBody>
      </p:sp>
    </p:spTree>
    <p:extLst>
      <p:ext uri="{BB962C8B-B14F-4D97-AF65-F5344CB8AC3E}">
        <p14:creationId xmlns:p14="http://schemas.microsoft.com/office/powerpoint/2010/main" val="20281418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Role of </a:t>
            </a:r>
            <a:r>
              <a:rPr lang="en-US" sz="3000" dirty="0">
                <a:latin typeface="Optima"/>
                <a:cs typeface="Optima"/>
              </a:rPr>
              <a:t>experience </a:t>
            </a:r>
          </a:p>
          <a:p>
            <a:pPr marL="0" indent="0">
              <a:buNone/>
            </a:pPr>
            <a:r>
              <a:rPr lang="en-US" sz="2000" dirty="0" smtClean="0">
                <a:latin typeface="Optima"/>
                <a:cs typeface="Optima"/>
              </a:rPr>
              <a:t>Byers</a:t>
            </a:r>
            <a:r>
              <a:rPr lang="en-US" sz="2000" dirty="0">
                <a:latin typeface="Optima"/>
                <a:cs typeface="Optima"/>
              </a:rPr>
              <a:t>-</a:t>
            </a:r>
            <a:r>
              <a:rPr lang="en-US" sz="2000" dirty="0" smtClean="0">
                <a:latin typeface="Optima"/>
                <a:cs typeface="Optima"/>
              </a:rPr>
              <a:t>Heinlein &amp; </a:t>
            </a:r>
            <a:r>
              <a:rPr lang="en-US" sz="2000" dirty="0" err="1" smtClean="0">
                <a:latin typeface="Optima"/>
                <a:cs typeface="Optima"/>
              </a:rPr>
              <a:t>Werker</a:t>
            </a:r>
            <a:r>
              <a:rPr lang="en-US" sz="2000" dirty="0">
                <a:latin typeface="Optima"/>
                <a:cs typeface="Optima"/>
              </a:rPr>
              <a:t>;</a:t>
            </a:r>
            <a:r>
              <a:rPr lang="en-US" sz="2000" dirty="0" smtClean="0">
                <a:latin typeface="Optima"/>
                <a:cs typeface="Optima"/>
              </a:rPr>
              <a:t>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Relation to word learning </a:t>
            </a:r>
          </a:p>
          <a:p>
            <a:pPr marL="0" indent="0">
              <a:buNone/>
            </a:pPr>
            <a:r>
              <a:rPr lang="en-US" sz="2000" dirty="0" smtClean="0">
                <a:latin typeface="Optima"/>
                <a:cs typeface="Optima"/>
              </a:rPr>
              <a:t>Horst, Samuelson, McMurray; Bion, </a:t>
            </a:r>
            <a:r>
              <a:rPr lang="en-US" sz="2000" dirty="0" err="1" smtClean="0">
                <a:latin typeface="Optima"/>
                <a:cs typeface="Optima"/>
              </a:rPr>
              <a:t>Borovsky</a:t>
            </a:r>
            <a:r>
              <a:rPr lang="en-US" sz="2000" dirty="0" smtClean="0">
                <a:latin typeface="Optima"/>
                <a:cs typeface="Optima"/>
              </a:rPr>
              <a:t>, &amp; Fernald - SRCD 2011</a:t>
            </a:r>
          </a:p>
          <a:p>
            <a:pPr marL="0" indent="0">
              <a:buNone/>
            </a:pPr>
            <a:endParaRPr lang="en-US" sz="2000" dirty="0" smtClean="0">
              <a:latin typeface="Optima"/>
              <a:cs typeface="Optima"/>
            </a:endParaRPr>
          </a:p>
          <a:p>
            <a:pPr marL="0" indent="0">
              <a:buNone/>
            </a:pPr>
            <a:r>
              <a:rPr lang="en-US" sz="3000" dirty="0" smtClean="0">
                <a:latin typeface="Optima"/>
                <a:cs typeface="Optima"/>
              </a:rPr>
              <a:t>Domain-specificity </a:t>
            </a:r>
          </a:p>
          <a:p>
            <a:pPr marL="0" indent="0">
              <a:buNone/>
            </a:pPr>
            <a:r>
              <a:rPr lang="en-US" sz="1800" dirty="0" smtClean="0">
                <a:latin typeface="Optima"/>
                <a:cs typeface="Optima"/>
              </a:rPr>
              <a:t>Samuelson; </a:t>
            </a:r>
            <a:r>
              <a:rPr lang="en-US" sz="1800" dirty="0" err="1" smtClean="0">
                <a:latin typeface="Optima"/>
                <a:cs typeface="Optima"/>
              </a:rPr>
              <a:t>Halberda</a:t>
            </a:r>
            <a:r>
              <a:rPr lang="en-US" sz="1800" dirty="0" smtClean="0">
                <a:latin typeface="Optima"/>
                <a:cs typeface="Optima"/>
              </a:rPr>
              <a:t>; Bion et al.; </a:t>
            </a:r>
            <a:r>
              <a:rPr lang="en-US" sz="1800" dirty="0" err="1" smtClean="0">
                <a:latin typeface="Optima"/>
                <a:cs typeface="Optima"/>
              </a:rPr>
              <a:t>Suanda</a:t>
            </a:r>
            <a:r>
              <a:rPr lang="en-US" sz="1800" dirty="0" smtClean="0">
                <a:latin typeface="Optima"/>
                <a:cs typeface="Optima"/>
              </a:rPr>
              <a:t> &amp; </a:t>
            </a:r>
            <a:r>
              <a:rPr lang="en-US" sz="1800" dirty="0" err="1" smtClean="0">
                <a:latin typeface="Optima"/>
                <a:cs typeface="Optima"/>
              </a:rPr>
              <a:t>Namy</a:t>
            </a:r>
            <a:r>
              <a:rPr lang="en-US" sz="1800" dirty="0" smtClean="0">
                <a:latin typeface="Optima"/>
                <a:cs typeface="Optima"/>
              </a:rPr>
              <a:t> - SRCD 2013</a:t>
            </a:r>
          </a:p>
        </p:txBody>
      </p:sp>
    </p:spTree>
    <p:extLst>
      <p:ext uri="{BB962C8B-B14F-4D97-AF65-F5344CB8AC3E}">
        <p14:creationId xmlns:p14="http://schemas.microsoft.com/office/powerpoint/2010/main" val="929426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Optima"/>
                <a:cs typeface="Optima"/>
              </a:rPr>
              <a:t>Recent research on disambiguation</a:t>
            </a:r>
            <a:endParaRPr lang="en-US" sz="3200" dirty="0">
              <a:latin typeface="Optima"/>
              <a:cs typeface="Optima"/>
            </a:endParaRPr>
          </a:p>
        </p:txBody>
      </p:sp>
      <p:sp>
        <p:nvSpPr>
          <p:cNvPr id="3" name="Content Placeholder 2"/>
          <p:cNvSpPr>
            <a:spLocks noGrp="1"/>
          </p:cNvSpPr>
          <p:nvPr>
            <p:ph idx="1"/>
          </p:nvPr>
        </p:nvSpPr>
        <p:spPr/>
        <p:txBody>
          <a:bodyPr>
            <a:normAutofit/>
          </a:bodyPr>
          <a:lstStyle/>
          <a:p>
            <a:pPr marL="0" indent="0">
              <a:buNone/>
            </a:pPr>
            <a:r>
              <a:rPr lang="en-US" sz="3000" dirty="0" smtClean="0">
                <a:latin typeface="Optima"/>
                <a:cs typeface="Optima"/>
              </a:rPr>
              <a:t>Disambiguation is a word learning strategy motivated by a universal lexical constraint </a:t>
            </a:r>
          </a:p>
          <a:p>
            <a:pPr marL="0" indent="0">
              <a:buNone/>
            </a:pPr>
            <a:endParaRPr lang="en-US" sz="3000" dirty="0">
              <a:latin typeface="Optima"/>
              <a:cs typeface="Optima"/>
            </a:endParaRPr>
          </a:p>
          <a:p>
            <a:pPr marL="0" indent="0" algn="ctr">
              <a:buNone/>
            </a:pPr>
            <a:r>
              <a:rPr lang="en-US" sz="3000" dirty="0" smtClean="0">
                <a:latin typeface="Optima"/>
                <a:cs typeface="Optima"/>
              </a:rPr>
              <a:t>vs.</a:t>
            </a:r>
            <a:endParaRPr lang="en-US" sz="2000" dirty="0" smtClean="0">
              <a:latin typeface="Optima"/>
              <a:cs typeface="Optima"/>
            </a:endParaRPr>
          </a:p>
          <a:p>
            <a:pPr marL="0" indent="0">
              <a:buNone/>
            </a:pPr>
            <a:endParaRPr lang="en-US" sz="2000" dirty="0" smtClean="0">
              <a:latin typeface="Optima"/>
              <a:cs typeface="Optima"/>
            </a:endParaRPr>
          </a:p>
          <a:p>
            <a:pPr marL="0" indent="0">
              <a:buNone/>
            </a:pPr>
            <a:r>
              <a:rPr lang="en-US" sz="3000" dirty="0" smtClean="0">
                <a:latin typeface="Optima"/>
                <a:cs typeface="Optima"/>
              </a:rPr>
              <a:t>Disambiguation is the result of a domain-general mechanism that builds on early experience and does not necessarily lead to learning</a:t>
            </a:r>
            <a:endParaRPr lang="en-US" sz="1800" dirty="0" smtClean="0">
              <a:latin typeface="Optima"/>
              <a:cs typeface="Optima"/>
            </a:endParaRPr>
          </a:p>
        </p:txBody>
      </p:sp>
    </p:spTree>
    <p:extLst>
      <p:ext uri="{BB962C8B-B14F-4D97-AF65-F5344CB8AC3E}">
        <p14:creationId xmlns:p14="http://schemas.microsoft.com/office/powerpoint/2010/main" val="230979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152400"/>
            <a:ext cx="8229600" cy="1143000"/>
          </a:xfrm>
        </p:spPr>
        <p:txBody>
          <a:bodyPr>
            <a:normAutofit/>
          </a:bodyPr>
          <a:lstStyle/>
          <a:p>
            <a:pPr eaLnBrk="1" hangingPunct="1"/>
            <a:r>
              <a:rPr lang="en-US" sz="3000" dirty="0" smtClean="0">
                <a:latin typeface="Optima"/>
                <a:cs typeface="Optima"/>
              </a:rPr>
              <a:t>Why do children chose a novel object when hearin</a:t>
            </a:r>
            <a:r>
              <a:rPr lang="en-US" sz="3000" dirty="0" smtClean="0">
                <a:latin typeface="Optima"/>
                <a:cs typeface="Optima"/>
              </a:rPr>
              <a:t>g a novel word</a:t>
            </a:r>
            <a:r>
              <a:rPr lang="en-US" sz="3000" dirty="0" smtClean="0">
                <a:latin typeface="Optima"/>
                <a:cs typeface="Optima"/>
              </a:rPr>
              <a:t>?</a:t>
            </a:r>
            <a:endParaRPr lang="en-US" sz="3000" dirty="0" smtClean="0">
              <a:latin typeface="Optima"/>
              <a:cs typeface="Optima"/>
            </a:endParaRPr>
          </a:p>
        </p:txBody>
      </p:sp>
      <p:sp>
        <p:nvSpPr>
          <p:cNvPr id="17411" name="Content Placeholder 2"/>
          <p:cNvSpPr>
            <a:spLocks noGrp="1"/>
          </p:cNvSpPr>
          <p:nvPr>
            <p:ph idx="1"/>
          </p:nvPr>
        </p:nvSpPr>
        <p:spPr>
          <a:xfrm>
            <a:off x="381000" y="1535113"/>
            <a:ext cx="8382000" cy="5440362"/>
          </a:xfrm>
        </p:spPr>
        <p:txBody>
          <a:bodyPr/>
          <a:lstStyle/>
          <a:p>
            <a:pPr>
              <a:buNone/>
            </a:pPr>
            <a:r>
              <a:rPr lang="en-US" sz="2800" dirty="0" smtClean="0">
                <a:latin typeface="Optima"/>
                <a:cs typeface="Optima"/>
              </a:rPr>
              <a:t>Lexical</a:t>
            </a:r>
            <a:r>
              <a:rPr lang="en-US" sz="2800" dirty="0">
                <a:latin typeface="Optima"/>
                <a:cs typeface="Optima"/>
              </a:rPr>
              <a:t>-specific </a:t>
            </a:r>
            <a:r>
              <a:rPr lang="en-US" sz="2800" dirty="0" smtClean="0">
                <a:latin typeface="Optima"/>
                <a:cs typeface="Optima"/>
              </a:rPr>
              <a:t>constraints</a:t>
            </a:r>
          </a:p>
          <a:p>
            <a:pPr>
              <a:buNone/>
            </a:pPr>
            <a:r>
              <a:rPr lang="en-US" sz="2200" dirty="0" smtClean="0">
                <a:latin typeface="Optima"/>
                <a:cs typeface="Optima"/>
              </a:rPr>
              <a:t>de </a:t>
            </a:r>
            <a:r>
              <a:rPr lang="en-US" sz="2200" dirty="0" err="1" smtClean="0">
                <a:latin typeface="Optima"/>
                <a:cs typeface="Optima"/>
              </a:rPr>
              <a:t>Marchena</a:t>
            </a:r>
            <a:r>
              <a:rPr lang="en-US" sz="2200" dirty="0" smtClean="0">
                <a:latin typeface="Optima"/>
                <a:cs typeface="Optima"/>
              </a:rPr>
              <a:t> et al., </a:t>
            </a:r>
            <a:r>
              <a:rPr lang="en-US" sz="2200" dirty="0" smtClean="0">
                <a:latin typeface="Optima"/>
                <a:cs typeface="Optima"/>
              </a:rPr>
              <a:t>2011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Inferences about speakers' communicative intentions</a:t>
            </a:r>
            <a:endParaRPr lang="en-US" sz="2800" dirty="0" smtClean="0">
              <a:latin typeface="Optima"/>
              <a:cs typeface="Optima"/>
            </a:endParaRPr>
          </a:p>
          <a:p>
            <a:pPr eaLnBrk="1" hangingPunct="1">
              <a:buNone/>
            </a:pPr>
            <a:r>
              <a:rPr lang="en-US" sz="2200" dirty="0" smtClean="0">
                <a:latin typeface="Optima"/>
                <a:cs typeface="Optima"/>
              </a:rPr>
              <a:t>Bloom</a:t>
            </a:r>
            <a:r>
              <a:rPr lang="en-US" sz="2200" dirty="0" smtClean="0">
                <a:latin typeface="Optima"/>
                <a:cs typeface="Optima"/>
              </a:rPr>
              <a:t>, 2002; </a:t>
            </a:r>
            <a:r>
              <a:rPr lang="en-US" sz="2200" dirty="0" err="1" smtClean="0">
                <a:latin typeface="Optima"/>
                <a:cs typeface="Optima"/>
              </a:rPr>
              <a:t>Diesendruck</a:t>
            </a:r>
            <a:r>
              <a:rPr lang="en-US" sz="2200" dirty="0" smtClean="0">
                <a:latin typeface="Optima"/>
                <a:cs typeface="Optima"/>
              </a:rPr>
              <a:t> &amp; </a:t>
            </a:r>
            <a:r>
              <a:rPr lang="en-US" sz="2200" dirty="0" err="1" smtClean="0">
                <a:latin typeface="Optima"/>
                <a:cs typeface="Optima"/>
              </a:rPr>
              <a:t>Markson</a:t>
            </a:r>
            <a:r>
              <a:rPr lang="en-US" sz="2200" dirty="0" smtClean="0">
                <a:latin typeface="Optima"/>
                <a:cs typeface="Optima"/>
              </a:rPr>
              <a:t>, </a:t>
            </a:r>
            <a:r>
              <a:rPr lang="en-US" sz="2200" dirty="0" smtClean="0">
                <a:latin typeface="Optima"/>
                <a:cs typeface="Optima"/>
              </a:rPr>
              <a:t>2001</a:t>
            </a:r>
            <a:endParaRPr lang="en-US" sz="2200" dirty="0" smtClean="0">
              <a:latin typeface="Optima"/>
              <a:cs typeface="Optima"/>
            </a:endParaRPr>
          </a:p>
          <a:p>
            <a:pPr eaLnBrk="1" hangingPunct="1">
              <a:buNone/>
            </a:pPr>
            <a:endParaRPr lang="en-US" sz="3000" dirty="0" smtClean="0">
              <a:latin typeface="Optima"/>
              <a:cs typeface="Optima"/>
            </a:endParaRPr>
          </a:p>
          <a:p>
            <a:pPr eaLnBrk="1" hangingPunct="1">
              <a:buNone/>
            </a:pPr>
            <a:r>
              <a:rPr lang="en-US" sz="2800" dirty="0" smtClean="0">
                <a:latin typeface="Optima"/>
                <a:cs typeface="Optima"/>
              </a:rPr>
              <a:t>Domain-general learning </a:t>
            </a:r>
            <a:r>
              <a:rPr lang="en-US" sz="2800" dirty="0" smtClean="0">
                <a:latin typeface="Optima"/>
                <a:cs typeface="Optima"/>
              </a:rPr>
              <a:t>principles</a:t>
            </a:r>
          </a:p>
          <a:p>
            <a:pPr eaLnBrk="1" hangingPunct="1">
              <a:buNone/>
            </a:pPr>
            <a:r>
              <a:rPr lang="en-US" sz="2200" dirty="0" smtClean="0">
                <a:latin typeface="Optima"/>
                <a:cs typeface="Optima"/>
              </a:rPr>
              <a:t>McMurray </a:t>
            </a:r>
            <a:r>
              <a:rPr lang="en-US" sz="2200" dirty="0" smtClean="0">
                <a:latin typeface="Optima"/>
                <a:cs typeface="Optima"/>
              </a:rPr>
              <a:t>et al., </a:t>
            </a:r>
            <a:r>
              <a:rPr lang="en-US" sz="2200" dirty="0" smtClean="0">
                <a:latin typeface="Optima"/>
                <a:cs typeface="Optima"/>
              </a:rPr>
              <a:t>2011</a:t>
            </a:r>
            <a:endParaRPr lang="en-US" sz="2200" dirty="0" smtClean="0">
              <a:latin typeface="Optima"/>
              <a:cs typeface="Optima"/>
            </a:endParaRPr>
          </a:p>
          <a:p>
            <a:pPr eaLnBrk="1" hangingPunct="1">
              <a:buFont typeface="Wingdings" charset="2"/>
              <a:buNone/>
            </a:pPr>
            <a:endParaRPr lang="en-US" sz="3000" dirty="0" smtClean="0">
              <a:solidFill>
                <a:srgbClr val="D9D9D9"/>
              </a:solidFill>
            </a:endParaRPr>
          </a:p>
          <a:p>
            <a:pPr eaLnBrk="1" hangingPunct="1">
              <a:buNone/>
            </a:pPr>
            <a:endParaRPr lang="en-US" sz="3000" dirty="0" smtClean="0"/>
          </a:p>
          <a:p>
            <a:pPr eaLnBrk="1" hangingPunct="1">
              <a:buFont typeface="Wingdings" charset="2"/>
              <a:buNone/>
            </a:pPr>
            <a:endParaRPr lang="en-US" sz="3000" dirty="0" smtClean="0"/>
          </a:p>
        </p:txBody>
      </p:sp>
      <p:sp>
        <p:nvSpPr>
          <p:cNvPr id="4" name="Slide Number Placeholder 3"/>
          <p:cNvSpPr>
            <a:spLocks noGrp="1"/>
          </p:cNvSpPr>
          <p:nvPr>
            <p:ph type="sldNum" sz="quarter" idx="12"/>
          </p:nvPr>
        </p:nvSpPr>
        <p:spPr/>
        <p:txBody>
          <a:bodyPr/>
          <a:lstStyle/>
          <a:p>
            <a:pPr>
              <a:defRPr/>
            </a:pPr>
            <a:fld id="{02816678-93F9-9A40-BCB2-EE83D14E5CDE}" type="slidenum">
              <a:rPr lang="en-US" smtClean="0"/>
              <a:pPr>
                <a:defRPr/>
              </a:pPr>
              <a:t>3</a:t>
            </a:fld>
            <a:endParaRPr lang="en-US" dirty="0"/>
          </a:p>
        </p:txBody>
      </p:sp>
    </p:spTree>
    <p:extLst>
      <p:ext uri="{BB962C8B-B14F-4D97-AF65-F5344CB8AC3E}">
        <p14:creationId xmlns:p14="http://schemas.microsoft.com/office/powerpoint/2010/main" val="3410178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953123" y="1851029"/>
            <a:ext cx="1730376" cy="555625"/>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Woof!</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a:t>
            </a:r>
            <a:r>
              <a:rPr lang="en-US" sz="2200" dirty="0" smtClean="0">
                <a:latin typeface="Optima"/>
                <a:cs typeface="Optima"/>
              </a:rPr>
              <a:t>names</a:t>
            </a:r>
            <a:endParaRPr lang="en-US" sz="2200" dirty="0">
              <a:latin typeface="Optima"/>
              <a:cs typeface="Optima"/>
            </a:endParaRPr>
          </a:p>
        </p:txBody>
      </p:sp>
      <p:sp>
        <p:nvSpPr>
          <p:cNvPr id="9" name="Rectangle 8"/>
          <p:cNvSpPr/>
          <p:nvPr/>
        </p:nvSpPr>
        <p:spPr>
          <a:xfrm>
            <a:off x="6477000" y="923669"/>
            <a:ext cx="2968623"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vocalizations</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dog?</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sp>
        <p:nvSpPr>
          <p:cNvPr id="20" name="Rectangle 19"/>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Tree>
    <p:extLst>
      <p:ext uri="{BB962C8B-B14F-4D97-AF65-F5344CB8AC3E}">
        <p14:creationId xmlns:p14="http://schemas.microsoft.com/office/powerpoint/2010/main" val="30294862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953123" y="1851029"/>
            <a:ext cx="1730376" cy="555625"/>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Woof!</a:t>
            </a:r>
            <a:endParaRPr lang="en-US" dirty="0">
              <a:solidFill>
                <a:schemeClr val="tx1"/>
              </a:solidFill>
            </a:endParaRPr>
          </a:p>
        </p:txBody>
      </p:sp>
      <p:sp>
        <p:nvSpPr>
          <p:cNvPr id="5" name="Oval Callout 4"/>
          <p:cNvSpPr/>
          <p:nvPr/>
        </p:nvSpPr>
        <p:spPr>
          <a:xfrm flipH="1">
            <a:off x="3349625" y="1562100"/>
            <a:ext cx="2000248" cy="730250"/>
          </a:xfrm>
          <a:prstGeom prst="wedgeEllipseCallout">
            <a:avLst>
              <a:gd name="adj1" fmla="val -50198"/>
              <a:gd name="adj2" fmla="val -3221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look at the</a:t>
            </a:r>
          </a:p>
          <a:p>
            <a:pPr algn="ctr"/>
            <a:r>
              <a:rPr lang="en-US" dirty="0" smtClean="0">
                <a:solidFill>
                  <a:schemeClr val="tx1"/>
                </a:solidFill>
              </a:rPr>
              <a:t> bow-wow!</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a:t>
            </a:r>
            <a:r>
              <a:rPr lang="en-US" sz="2200" dirty="0" smtClean="0">
                <a:latin typeface="Optima"/>
                <a:cs typeface="Optima"/>
              </a:rPr>
              <a:t>names</a:t>
            </a:r>
            <a:endParaRPr lang="en-US" sz="2200" dirty="0">
              <a:latin typeface="Optima"/>
              <a:cs typeface="Optima"/>
            </a:endParaRPr>
          </a:p>
        </p:txBody>
      </p:sp>
      <p:sp>
        <p:nvSpPr>
          <p:cNvPr id="8" name="Rectangle 7"/>
          <p:cNvSpPr/>
          <p:nvPr/>
        </p:nvSpPr>
        <p:spPr>
          <a:xfrm>
            <a:off x="3063875" y="923669"/>
            <a:ext cx="3079750" cy="430887"/>
          </a:xfrm>
          <a:prstGeom prst="rect">
            <a:avLst/>
          </a:prstGeom>
        </p:spPr>
        <p:txBody>
          <a:bodyPr wrap="square">
            <a:spAutoFit/>
          </a:bodyPr>
          <a:lstStyle/>
          <a:p>
            <a:r>
              <a:rPr lang="en-US" sz="2200" dirty="0" smtClean="0">
                <a:latin typeface="Optima"/>
                <a:cs typeface="Optima"/>
              </a:rPr>
              <a:t>o</a:t>
            </a:r>
            <a:r>
              <a:rPr lang="en-US" sz="2200" dirty="0" smtClean="0">
                <a:latin typeface="Optima"/>
                <a:cs typeface="Optima"/>
              </a:rPr>
              <a:t>nomatopoeic words</a:t>
            </a:r>
            <a:endParaRPr lang="en-US" sz="2200" dirty="0">
              <a:latin typeface="Optima"/>
              <a:cs typeface="Optima"/>
            </a:endParaRPr>
          </a:p>
        </p:txBody>
      </p:sp>
      <p:sp>
        <p:nvSpPr>
          <p:cNvPr id="9" name="Rectangle 8"/>
          <p:cNvSpPr/>
          <p:nvPr/>
        </p:nvSpPr>
        <p:spPr>
          <a:xfrm>
            <a:off x="6477000" y="923669"/>
            <a:ext cx="2968623" cy="430887"/>
          </a:xfrm>
          <a:prstGeom prst="rect">
            <a:avLst/>
          </a:prstGeom>
        </p:spPr>
        <p:txBody>
          <a:bodyPr wrap="square">
            <a:spAutoFit/>
          </a:bodyPr>
          <a:lstStyle/>
          <a:p>
            <a:r>
              <a:rPr lang="en-US" sz="2200" dirty="0">
                <a:latin typeface="Optima"/>
                <a:cs typeface="Optima"/>
              </a:rPr>
              <a:t>a</a:t>
            </a:r>
            <a:r>
              <a:rPr lang="en-US" sz="2200" dirty="0" smtClean="0">
                <a:latin typeface="Optima"/>
                <a:cs typeface="Optima"/>
              </a:rPr>
              <a:t>nimal vocalizations</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dog?</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spTree>
    <p:extLst>
      <p:ext uri="{BB962C8B-B14F-4D97-AF65-F5344CB8AC3E}">
        <p14:creationId xmlns:p14="http://schemas.microsoft.com/office/powerpoint/2010/main" val="40769075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0720163559-larg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523999" y="1698628"/>
            <a:ext cx="5635626" cy="3778250"/>
          </a:xfrm>
          <a:prstGeom prst="rect">
            <a:avLst/>
          </a:prstGeom>
        </p:spPr>
      </p:pic>
      <p:sp>
        <p:nvSpPr>
          <p:cNvPr id="13" name="Oval Callout 12"/>
          <p:cNvSpPr/>
          <p:nvPr/>
        </p:nvSpPr>
        <p:spPr>
          <a:xfrm flipH="1">
            <a:off x="5857873" y="1851029"/>
            <a:ext cx="2000252" cy="738182"/>
          </a:xfrm>
          <a:prstGeom prst="wedgeEllipseCallout">
            <a:avLst>
              <a:gd name="adj1" fmla="val 37883"/>
              <a:gd name="adj2" fmla="val 625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novel vocalization</a:t>
            </a:r>
            <a:endParaRPr lang="en-US" dirty="0">
              <a:solidFill>
                <a:schemeClr val="tx1"/>
              </a:solidFill>
            </a:endParaRPr>
          </a:p>
        </p:txBody>
      </p:sp>
      <p:sp>
        <p:nvSpPr>
          <p:cNvPr id="3" name="Rectangle 2"/>
          <p:cNvSpPr/>
          <p:nvPr/>
        </p:nvSpPr>
        <p:spPr>
          <a:xfrm>
            <a:off x="333374" y="928191"/>
            <a:ext cx="3016251" cy="430887"/>
          </a:xfrm>
          <a:prstGeom prst="rect">
            <a:avLst/>
          </a:prstGeom>
        </p:spPr>
        <p:txBody>
          <a:bodyPr wrap="square">
            <a:spAutoFit/>
          </a:bodyPr>
          <a:lstStyle/>
          <a:p>
            <a:r>
              <a:rPr lang="en-US" sz="2200" dirty="0" smtClean="0">
                <a:latin typeface="Optima"/>
                <a:cs typeface="Optima"/>
              </a:rPr>
              <a:t>novel animal name</a:t>
            </a:r>
            <a:endParaRPr lang="en-US" sz="2200" dirty="0">
              <a:latin typeface="Optima"/>
              <a:cs typeface="Optima"/>
            </a:endParaRPr>
          </a:p>
        </p:txBody>
      </p:sp>
      <p:sp>
        <p:nvSpPr>
          <p:cNvPr id="9" name="Rectangle 8"/>
          <p:cNvSpPr/>
          <p:nvPr/>
        </p:nvSpPr>
        <p:spPr>
          <a:xfrm>
            <a:off x="5881687" y="923669"/>
            <a:ext cx="3540123" cy="430887"/>
          </a:xfrm>
          <a:prstGeom prst="rect">
            <a:avLst/>
          </a:prstGeom>
        </p:spPr>
        <p:txBody>
          <a:bodyPr wrap="square">
            <a:spAutoFit/>
          </a:bodyPr>
          <a:lstStyle/>
          <a:p>
            <a:r>
              <a:rPr lang="en-US" sz="2200" dirty="0" smtClean="0">
                <a:latin typeface="Optima"/>
                <a:cs typeface="Optima"/>
              </a:rPr>
              <a:t>novel </a:t>
            </a:r>
            <a:r>
              <a:rPr lang="en-US" sz="2200" dirty="0">
                <a:latin typeface="Optima"/>
                <a:cs typeface="Optima"/>
              </a:rPr>
              <a:t>a</a:t>
            </a:r>
            <a:r>
              <a:rPr lang="en-US" sz="2200" dirty="0" smtClean="0">
                <a:latin typeface="Optima"/>
                <a:cs typeface="Optima"/>
              </a:rPr>
              <a:t>nimal vocalization</a:t>
            </a:r>
            <a:endParaRPr lang="en-US" sz="2200" dirty="0">
              <a:latin typeface="Optima"/>
              <a:cs typeface="Optima"/>
            </a:endParaRPr>
          </a:p>
        </p:txBody>
      </p:sp>
      <p:sp>
        <p:nvSpPr>
          <p:cNvPr id="10" name="Oval Callout 9"/>
          <p:cNvSpPr/>
          <p:nvPr/>
        </p:nvSpPr>
        <p:spPr>
          <a:xfrm flipH="1">
            <a:off x="666750" y="1995489"/>
            <a:ext cx="1714498" cy="593722"/>
          </a:xfrm>
          <a:prstGeom prst="wedgeEllipseCallout">
            <a:avLst>
              <a:gd name="adj1" fmla="val 48876"/>
              <a:gd name="adj2" fmla="val -509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here's </a:t>
            </a:r>
            <a:r>
              <a:rPr lang="en-US" dirty="0" smtClean="0">
                <a:solidFill>
                  <a:schemeClr val="tx1"/>
                </a:solidFill>
              </a:rPr>
              <a:t>the </a:t>
            </a:r>
            <a:r>
              <a:rPr lang="en-US" dirty="0" err="1" smtClean="0">
                <a:solidFill>
                  <a:schemeClr val="tx1"/>
                </a:solidFill>
              </a:rPr>
              <a:t>nado</a:t>
            </a:r>
            <a:r>
              <a:rPr lang="en-US" dirty="0" smtClean="0">
                <a:solidFill>
                  <a:schemeClr val="tx1"/>
                </a:solidFill>
              </a:rPr>
              <a:t>?</a:t>
            </a:r>
            <a:endParaRPr lang="en-US" dirty="0">
              <a:solidFill>
                <a:schemeClr val="tx1"/>
              </a:solidFill>
            </a:endParaRPr>
          </a:p>
        </p:txBody>
      </p:sp>
      <p:sp>
        <p:nvSpPr>
          <p:cNvPr id="7" name="Rectangle 6"/>
          <p:cNvSpPr/>
          <p:nvPr/>
        </p:nvSpPr>
        <p:spPr>
          <a:xfrm>
            <a:off x="0" y="158750"/>
            <a:ext cx="9144000" cy="430887"/>
          </a:xfrm>
          <a:prstGeom prst="rect">
            <a:avLst/>
          </a:prstGeom>
          <a:gradFill flip="none" rotWithShape="1">
            <a:gsLst>
              <a:gs pos="0">
                <a:schemeClr val="accent1">
                  <a:tint val="100000"/>
                  <a:shade val="100000"/>
                  <a:satMod val="130000"/>
                  <a:alpha val="19000"/>
                </a:schemeClr>
              </a:gs>
              <a:gs pos="100000">
                <a:schemeClr val="accent1">
                  <a:tint val="50000"/>
                  <a:shade val="100000"/>
                  <a:satMod val="350000"/>
                  <a:alpha val="1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405683" y="127000"/>
            <a:ext cx="2968623" cy="430887"/>
          </a:xfrm>
          <a:prstGeom prst="rect">
            <a:avLst/>
          </a:prstGeom>
        </p:spPr>
        <p:txBody>
          <a:bodyPr wrap="square">
            <a:spAutoFit/>
          </a:bodyPr>
          <a:lstStyle/>
          <a:p>
            <a:r>
              <a:rPr lang="en-US" sz="2200" dirty="0" smtClean="0">
                <a:latin typeface="Optima"/>
                <a:cs typeface="Optima"/>
              </a:rPr>
              <a:t>non-arbitrary</a:t>
            </a:r>
          </a:p>
        </p:txBody>
      </p:sp>
      <p:sp>
        <p:nvSpPr>
          <p:cNvPr id="14" name="Rectangle 13"/>
          <p:cNvSpPr/>
          <p:nvPr/>
        </p:nvSpPr>
        <p:spPr>
          <a:xfrm>
            <a:off x="79375" y="142875"/>
            <a:ext cx="2968623" cy="430887"/>
          </a:xfrm>
          <a:prstGeom prst="rect">
            <a:avLst/>
          </a:prstGeom>
        </p:spPr>
        <p:txBody>
          <a:bodyPr wrap="square">
            <a:spAutoFit/>
          </a:bodyPr>
          <a:lstStyle/>
          <a:p>
            <a:r>
              <a:rPr lang="en-US" sz="2200" dirty="0" smtClean="0">
                <a:latin typeface="Optima"/>
                <a:cs typeface="Optima"/>
              </a:rPr>
              <a:t>arbitrary</a:t>
            </a:r>
          </a:p>
        </p:txBody>
      </p:sp>
      <p:pic>
        <p:nvPicPr>
          <p:cNvPr id="11" name="Seethat_gorilla.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9685" y="2589211"/>
            <a:ext cx="812800" cy="812800"/>
          </a:xfrm>
          <a:prstGeom prst="rect">
            <a:avLst/>
          </a:prstGeom>
        </p:spPr>
      </p:pic>
      <p:pic>
        <p:nvPicPr>
          <p:cNvPr id="4" name="Listen_rhinoceros.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69685" y="4800600"/>
            <a:ext cx="812800" cy="812800"/>
          </a:xfrm>
          <a:prstGeom prst="rect">
            <a:avLst/>
          </a:prstGeom>
        </p:spPr>
      </p:pic>
      <p:pic>
        <p:nvPicPr>
          <p:cNvPr id="15" name="Picture 14" descr="tapir1L.pct"/>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flipH="1">
            <a:off x="5881687" y="3746497"/>
            <a:ext cx="4019911" cy="3111503"/>
          </a:xfrm>
          <a:prstGeom prst="rect">
            <a:avLst/>
          </a:prstGeom>
        </p:spPr>
      </p:pic>
    </p:spTree>
    <p:extLst>
      <p:ext uri="{BB962C8B-B14F-4D97-AF65-F5344CB8AC3E}">
        <p14:creationId xmlns:p14="http://schemas.microsoft.com/office/powerpoint/2010/main" val="3499336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156"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373"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417" y="587376"/>
            <a:ext cx="6794500" cy="5538788"/>
          </a:xfrm>
        </p:spPr>
        <p:txBody>
          <a:bodyPr>
            <a:normAutofit/>
          </a:bodyPr>
          <a:lstStyle/>
          <a:p>
            <a:pPr marL="0" indent="0" algn="ctr">
              <a:spcAft>
                <a:spcPts val="600"/>
              </a:spcAft>
              <a:buNone/>
            </a:pPr>
            <a:endParaRPr lang="en-US" sz="20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1</a:t>
            </a:r>
          </a:p>
          <a:p>
            <a:pPr marL="0" indent="0">
              <a:buNone/>
            </a:pPr>
            <a:r>
              <a:rPr lang="en-US" sz="2400" dirty="0" smtClean="0">
                <a:latin typeface="Optima"/>
                <a:cs typeface="Optima"/>
              </a:rPr>
              <a:t>How </a:t>
            </a:r>
            <a:r>
              <a:rPr lang="en-US" sz="2400" dirty="0">
                <a:latin typeface="Optima"/>
                <a:cs typeface="Optima"/>
              </a:rPr>
              <a:t>quickly </a:t>
            </a:r>
            <a:r>
              <a:rPr lang="en-US" sz="2400" dirty="0" smtClean="0">
                <a:latin typeface="Optima"/>
                <a:cs typeface="Optima"/>
              </a:rPr>
              <a:t>can 30</a:t>
            </a:r>
            <a:r>
              <a:rPr lang="en-US" sz="2400" dirty="0">
                <a:latin typeface="Optima"/>
                <a:cs typeface="Optima"/>
              </a:rPr>
              <a:t>-</a:t>
            </a:r>
            <a:r>
              <a:rPr lang="en-US" sz="2400" dirty="0" smtClean="0">
                <a:latin typeface="Optima"/>
                <a:cs typeface="Optima"/>
              </a:rPr>
              <a:t>mo-</a:t>
            </a:r>
            <a:r>
              <a:rPr lang="en-US" sz="2400" dirty="0">
                <a:latin typeface="Optima"/>
                <a:cs typeface="Optima"/>
              </a:rPr>
              <a:t>olds </a:t>
            </a:r>
            <a:r>
              <a:rPr lang="en-US" sz="2400" dirty="0" smtClean="0">
                <a:latin typeface="Optima"/>
                <a:cs typeface="Optima"/>
              </a:rPr>
              <a:t>use linguistic and           non-linguistic cues to identify a </a:t>
            </a:r>
            <a:r>
              <a:rPr lang="en-US" sz="2400" dirty="0">
                <a:latin typeface="Optima"/>
                <a:cs typeface="Optima"/>
              </a:rPr>
              <a:t>familiar </a:t>
            </a:r>
            <a:r>
              <a:rPr lang="en-US" sz="2400" dirty="0" smtClean="0">
                <a:latin typeface="Optima"/>
                <a:cs typeface="Optima"/>
              </a:rPr>
              <a:t>animal?</a:t>
            </a:r>
          </a:p>
          <a:p>
            <a:pPr marL="0" indent="0">
              <a:buNone/>
            </a:pPr>
            <a:endParaRPr lang="en-US" sz="2400" dirty="0">
              <a:latin typeface="Optima"/>
              <a:cs typeface="Optima"/>
            </a:endParaRPr>
          </a:p>
          <a:p>
            <a:pPr marL="0" indent="0">
              <a:buNone/>
            </a:pPr>
            <a:r>
              <a:rPr lang="en-US" sz="2400" dirty="0" smtClean="0">
                <a:latin typeface="Optima"/>
                <a:cs typeface="Optima"/>
              </a:rPr>
              <a:t>Do children choose a novel animal in response to a novel animal vocalization?</a:t>
            </a:r>
          </a:p>
          <a:p>
            <a:pPr marL="0" indent="0">
              <a:buNone/>
            </a:pPr>
            <a:endParaRPr lang="en-US" sz="2400" dirty="0" smtClean="0">
              <a:latin typeface="Optima"/>
              <a:cs typeface="Optima"/>
            </a:endParaRPr>
          </a:p>
          <a:p>
            <a:pPr marL="0" indent="0">
              <a:buNone/>
            </a:pPr>
            <a:endParaRPr lang="en-US" sz="2400" dirty="0" smtClean="0">
              <a:latin typeface="Optima"/>
              <a:cs typeface="Optima"/>
            </a:endParaRPr>
          </a:p>
          <a:p>
            <a:pPr marL="0" indent="0" algn="ctr">
              <a:spcAft>
                <a:spcPts val="1200"/>
              </a:spcAft>
              <a:buNone/>
            </a:pPr>
            <a:r>
              <a:rPr lang="en-US" sz="2000" dirty="0" smtClean="0">
                <a:solidFill>
                  <a:schemeClr val="accent1">
                    <a:lumMod val="75000"/>
                  </a:schemeClr>
                </a:solidFill>
                <a:latin typeface="Optima"/>
                <a:cs typeface="Optima"/>
              </a:rPr>
              <a:t>STUDY 2</a:t>
            </a:r>
            <a:endParaRPr lang="en-US" sz="2400" dirty="0" smtClean="0">
              <a:solidFill>
                <a:schemeClr val="accent1">
                  <a:lumMod val="75000"/>
                </a:schemeClr>
              </a:solidFill>
              <a:latin typeface="Optima"/>
              <a:cs typeface="Optima"/>
            </a:endParaRPr>
          </a:p>
          <a:p>
            <a:pPr marL="0" indent="0">
              <a:buNone/>
            </a:pPr>
            <a:r>
              <a:rPr lang="en-US" sz="2400" dirty="0" smtClean="0">
                <a:latin typeface="Optima"/>
                <a:cs typeface="Optima"/>
              </a:rPr>
              <a:t>If so, do children actually </a:t>
            </a:r>
            <a:r>
              <a:rPr lang="en-US" sz="2400" i="1" dirty="0" smtClean="0">
                <a:latin typeface="Optima"/>
                <a:cs typeface="Optima"/>
              </a:rPr>
              <a:t>remember </a:t>
            </a:r>
            <a:r>
              <a:rPr lang="en-US" sz="2400" dirty="0" smtClean="0">
                <a:latin typeface="Optima"/>
                <a:cs typeface="Optima"/>
              </a:rPr>
              <a:t>the mapping between the novel animal and vocalization?</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500368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ogR.pct"/>
          <p:cNvPicPr>
            <a:picLocks noChangeAspect="1"/>
          </p:cNvPicPr>
          <p:nvPr/>
        </p:nvPicPr>
        <p:blipFill>
          <a:blip r:embed="rId9"/>
          <a:stretch>
            <a:fillRect/>
          </a:stretch>
        </p:blipFill>
        <p:spPr>
          <a:xfrm>
            <a:off x="4821238" y="3159473"/>
            <a:ext cx="1524000" cy="1143000"/>
          </a:xfrm>
          <a:prstGeom prst="rect">
            <a:avLst/>
          </a:prstGeom>
        </p:spPr>
      </p:pic>
      <p:sp>
        <p:nvSpPr>
          <p:cNvPr id="33795" name="Rectangle 7"/>
          <p:cNvSpPr>
            <a:spLocks noChangeArrowheads="1"/>
          </p:cNvSpPr>
          <p:nvPr/>
        </p:nvSpPr>
        <p:spPr bwMode="auto">
          <a:xfrm>
            <a:off x="575254" y="2019300"/>
            <a:ext cx="3461179" cy="6555641"/>
          </a:xfrm>
          <a:prstGeom prst="rect">
            <a:avLst/>
          </a:prstGeom>
          <a:noFill/>
          <a:ln w="9525">
            <a:noFill/>
            <a:miter lim="800000"/>
            <a:headEnd/>
            <a:tailEnd/>
          </a:ln>
        </p:spPr>
        <p:txBody>
          <a:bodyPr wrap="none">
            <a:prstTxWarp prst="textNoShape">
              <a:avLst/>
            </a:prstTxWarp>
            <a:spAutoFit/>
          </a:bodyPr>
          <a:lstStyle/>
          <a:p>
            <a:pPr marL="0" lvl="1" algn="ctr"/>
            <a:endParaRPr lang="en-US" sz="2000" b="1" dirty="0" smtClean="0">
              <a:solidFill>
                <a:srgbClr val="000000"/>
              </a:solidFill>
              <a:latin typeface="Helvetica"/>
              <a:cs typeface="Helvetica"/>
            </a:endParaRPr>
          </a:p>
          <a:p>
            <a:pPr algn="ctr"/>
            <a:r>
              <a:rPr lang="en-US" sz="2000" i="1" dirty="0" smtClean="0">
                <a:solidFill>
                  <a:srgbClr val="000000"/>
                </a:solidFill>
                <a:latin typeface="Optima"/>
                <a:cs typeface="Optima"/>
              </a:rPr>
              <a:t>Where’s </a:t>
            </a:r>
            <a:r>
              <a:rPr lang="en-US" sz="2000" i="1" dirty="0">
                <a:solidFill>
                  <a:srgbClr val="000000"/>
                </a:solidFill>
                <a:latin typeface="Optima"/>
                <a:cs typeface="Optima"/>
              </a:rPr>
              <a:t>the</a:t>
            </a:r>
            <a:r>
              <a:rPr lang="en-US" sz="2000" i="1" dirty="0" smtClean="0">
                <a:solidFill>
                  <a:srgbClr val="000000"/>
                </a:solidFill>
                <a:latin typeface="Optima"/>
                <a:cs typeface="Optima"/>
              </a:rPr>
              <a:t> dog?</a:t>
            </a:r>
          </a:p>
          <a:p>
            <a:pPr algn="ctr"/>
            <a:r>
              <a:rPr lang="en-US" sz="2000" dirty="0" smtClean="0">
                <a:solidFill>
                  <a:srgbClr val="000000"/>
                </a:solidFill>
                <a:latin typeface="Optima"/>
                <a:cs typeface="Optima"/>
              </a:rPr>
              <a:t>8 animal-name 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Which one goes woof-woof?</a:t>
            </a:r>
          </a:p>
          <a:p>
            <a:pPr algn="ctr"/>
            <a:r>
              <a:rPr lang="en-US" sz="2000" dirty="0" smtClean="0">
                <a:solidFill>
                  <a:srgbClr val="000000"/>
                </a:solidFill>
                <a:latin typeface="Optima"/>
                <a:cs typeface="Optima"/>
              </a:rPr>
              <a:t>8 onomatopoeic-word</a:t>
            </a:r>
            <a:r>
              <a:rPr lang="en-US" sz="2000" dirty="0">
                <a:solidFill>
                  <a:srgbClr val="000000"/>
                </a:solidFill>
                <a:latin typeface="Optima"/>
                <a:cs typeface="Optima"/>
              </a:rPr>
              <a:t> </a:t>
            </a:r>
            <a:r>
              <a:rPr lang="en-US" sz="2000" dirty="0" smtClean="0">
                <a:solidFill>
                  <a:srgbClr val="000000"/>
                </a:solidFill>
                <a:latin typeface="Optima"/>
                <a:cs typeface="Optima"/>
              </a:rPr>
              <a:t>trials</a:t>
            </a:r>
          </a:p>
          <a:p>
            <a:pPr algn="ctr"/>
            <a:endParaRPr lang="en-US" sz="2000" i="1" dirty="0" smtClean="0">
              <a:solidFill>
                <a:srgbClr val="000000"/>
              </a:solidFill>
              <a:latin typeface="Optima"/>
              <a:cs typeface="Optima"/>
            </a:endParaRPr>
          </a:p>
          <a:p>
            <a:pPr algn="ctr"/>
            <a:r>
              <a:rPr lang="en-US" sz="2000" i="1" dirty="0" smtClean="0">
                <a:solidFill>
                  <a:srgbClr val="000000"/>
                </a:solidFill>
                <a:latin typeface="Optima"/>
                <a:cs typeface="Optima"/>
              </a:rPr>
              <a:t>Listen [dog barking]</a:t>
            </a:r>
          </a:p>
          <a:p>
            <a:pPr algn="ctr"/>
            <a:r>
              <a:rPr lang="en-US" sz="2000" dirty="0" smtClean="0">
                <a:solidFill>
                  <a:srgbClr val="000000"/>
                </a:solidFill>
                <a:latin typeface="Optima"/>
                <a:cs typeface="Optima"/>
              </a:rPr>
              <a:t>16 animal-vocalization trials</a:t>
            </a:r>
          </a:p>
          <a:p>
            <a:pPr algn="ctr"/>
            <a:endParaRPr lang="en-US" sz="2000" i="1" dirty="0">
              <a:solidFill>
                <a:srgbClr val="000000"/>
              </a:solidFill>
              <a:latin typeface="Optima"/>
              <a:cs typeface="Optima"/>
            </a:endParaRPr>
          </a:p>
          <a:p>
            <a:pPr algn="ctr"/>
            <a:endParaRPr lang="en-US" sz="2000" i="1" dirty="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smtClean="0">
              <a:solidFill>
                <a:srgbClr val="000000"/>
              </a:solidFill>
              <a:latin typeface="Helvetica"/>
              <a:cs typeface="Helvetica"/>
            </a:endParaRPr>
          </a:p>
          <a:p>
            <a:pPr algn="ctr"/>
            <a:endParaRPr lang="en-US" sz="2000" i="1" dirty="0">
              <a:solidFill>
                <a:srgbClr val="000000"/>
              </a:solidFill>
              <a:latin typeface="Helvetica"/>
              <a:cs typeface="Helvetica"/>
            </a:endParaRPr>
          </a:p>
          <a:p>
            <a:pPr algn="ctr"/>
            <a:r>
              <a:rPr lang="en-US" sz="2000" i="1" dirty="0">
                <a:solidFill>
                  <a:srgbClr val="000000"/>
                </a:solidFill>
                <a:latin typeface="Helvetica"/>
                <a:cs typeface="Helvetica"/>
              </a:rPr>
              <a:t> </a:t>
            </a: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a:p>
            <a:pPr algn="ctr"/>
            <a:endParaRPr lang="en-US" sz="2000" i="1" dirty="0">
              <a:solidFill>
                <a:srgbClr val="000000"/>
              </a:solidFill>
              <a:latin typeface="Helvetica"/>
              <a:cs typeface="Helvetica"/>
            </a:endParaRPr>
          </a:p>
        </p:txBody>
      </p:sp>
      <p:sp>
        <p:nvSpPr>
          <p:cNvPr id="33796" name="Title 1"/>
          <p:cNvSpPr>
            <a:spLocks noGrp="1"/>
          </p:cNvSpPr>
          <p:nvPr>
            <p:ph type="title"/>
          </p:nvPr>
        </p:nvSpPr>
        <p:spPr>
          <a:xfrm>
            <a:off x="381000" y="457200"/>
            <a:ext cx="8229600" cy="1143000"/>
          </a:xfrm>
        </p:spPr>
        <p:txBody>
          <a:bodyPr>
            <a:noAutofit/>
          </a:bodyPr>
          <a:lstStyle/>
          <a:p>
            <a:pPr eaLnBrk="1" hangingPunct="1"/>
            <a:r>
              <a:rPr lang="en-US" sz="2600" dirty="0" smtClean="0">
                <a:latin typeface="Optima"/>
                <a:cs typeface="Optima"/>
              </a:rPr>
              <a:t>STIMULI: Familiar-sound trials</a:t>
            </a:r>
            <a:endParaRPr lang="en-US" sz="2600" dirty="0">
              <a:latin typeface="Optima"/>
              <a:cs typeface="Optima"/>
            </a:endParaRPr>
          </a:p>
        </p:txBody>
      </p:sp>
      <p:sp>
        <p:nvSpPr>
          <p:cNvPr id="17" name="Rectangle 16"/>
          <p:cNvSpPr/>
          <p:nvPr/>
        </p:nvSpPr>
        <p:spPr>
          <a:xfrm>
            <a:off x="4856163" y="3237261"/>
            <a:ext cx="1433513" cy="990600"/>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8</a:t>
            </a:fld>
            <a:endParaRPr lang="en-US"/>
          </a:p>
        </p:txBody>
      </p:sp>
      <p:pic>
        <p:nvPicPr>
          <p:cNvPr id="16" name="Picture 15" descr="cowL.pct"/>
          <p:cNvPicPr>
            <a:picLocks noChangeAspect="1"/>
          </p:cNvPicPr>
          <p:nvPr/>
        </p:nvPicPr>
        <p:blipFill>
          <a:blip r:embed="rId10"/>
          <a:stretch>
            <a:fillRect/>
          </a:stretch>
        </p:blipFill>
        <p:spPr>
          <a:xfrm>
            <a:off x="6573838" y="3159473"/>
            <a:ext cx="1524000" cy="1143000"/>
          </a:xfrm>
          <a:prstGeom prst="rect">
            <a:avLst/>
          </a:prstGeom>
        </p:spPr>
      </p:pic>
      <p:sp>
        <p:nvSpPr>
          <p:cNvPr id="23" name="Rectangle 22"/>
          <p:cNvSpPr/>
          <p:nvPr/>
        </p:nvSpPr>
        <p:spPr>
          <a:xfrm>
            <a:off x="2743200" y="6096000"/>
            <a:ext cx="8382000" cy="492443"/>
          </a:xfrm>
          <a:prstGeom prst="rect">
            <a:avLst/>
          </a:prstGeom>
        </p:spPr>
        <p:txBody>
          <a:bodyPr wrap="square">
            <a:spAutoFit/>
          </a:bodyPr>
          <a:lstStyle/>
          <a:p>
            <a:pPr lvl="1" eaLnBrk="1" hangingPunct="1">
              <a:spcBef>
                <a:spcPts val="600"/>
              </a:spcBef>
            </a:pPr>
            <a:r>
              <a:rPr lang="en-US" sz="2600" dirty="0" smtClean="0">
                <a:solidFill>
                  <a:srgbClr val="000000"/>
                </a:solidFill>
                <a:latin typeface="Optima"/>
                <a:cs typeface="Optima"/>
              </a:rPr>
              <a:t>30-month-olds (</a:t>
            </a:r>
            <a:r>
              <a:rPr lang="en-US" sz="2600" dirty="0" err="1" smtClean="0">
                <a:solidFill>
                  <a:srgbClr val="000000"/>
                </a:solidFill>
                <a:latin typeface="Optima"/>
                <a:cs typeface="Optima"/>
              </a:rPr>
              <a:t>n</a:t>
            </a:r>
            <a:r>
              <a:rPr lang="en-US" sz="2600" dirty="0" smtClean="0">
                <a:solidFill>
                  <a:srgbClr val="000000"/>
                </a:solidFill>
                <a:latin typeface="Optima"/>
                <a:cs typeface="Optima"/>
              </a:rPr>
              <a:t>=21)</a:t>
            </a:r>
          </a:p>
        </p:txBody>
      </p:sp>
      <p:sp>
        <p:nvSpPr>
          <p:cNvPr id="12" name="Rectangle 11"/>
          <p:cNvSpPr/>
          <p:nvPr/>
        </p:nvSpPr>
        <p:spPr>
          <a:xfrm>
            <a:off x="4787900" y="4957088"/>
            <a:ext cx="4089400" cy="430887"/>
          </a:xfrm>
          <a:prstGeom prst="rect">
            <a:avLst/>
          </a:prstGeom>
        </p:spPr>
        <p:txBody>
          <a:bodyPr wrap="square">
            <a:spAutoFit/>
          </a:bodyPr>
          <a:lstStyle/>
          <a:p>
            <a:pPr lvl="1" eaLnBrk="1" hangingPunct="1">
              <a:spcBef>
                <a:spcPts val="600"/>
              </a:spcBef>
            </a:pPr>
            <a:r>
              <a:rPr lang="en-US" sz="2200" dirty="0">
                <a:solidFill>
                  <a:srgbClr val="000000"/>
                </a:solidFill>
                <a:latin typeface="Optima"/>
                <a:cs typeface="Optima"/>
              </a:rPr>
              <a:t>h</a:t>
            </a:r>
            <a:r>
              <a:rPr lang="en-US" sz="2200" dirty="0" smtClean="0">
                <a:solidFill>
                  <a:srgbClr val="000000"/>
                </a:solidFill>
                <a:latin typeface="Optima"/>
                <a:cs typeface="Optima"/>
              </a:rPr>
              <a:t>orse-dog-cow-sheep</a:t>
            </a:r>
          </a:p>
        </p:txBody>
      </p:sp>
      <p:pic>
        <p:nvPicPr>
          <p:cNvPr id="3" name="lookat_dog.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947400" y="2616200"/>
            <a:ext cx="812800" cy="812800"/>
          </a:xfrm>
          <a:prstGeom prst="rect">
            <a:avLst/>
          </a:prstGeom>
        </p:spPr>
      </p:pic>
      <p:pic>
        <p:nvPicPr>
          <p:cNvPr id="4" name="goes_woof.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947400" y="3821461"/>
            <a:ext cx="812800" cy="812800"/>
          </a:xfrm>
          <a:prstGeom prst="rect">
            <a:avLst/>
          </a:prstGeom>
        </p:spPr>
      </p:pic>
      <p:pic>
        <p:nvPicPr>
          <p:cNvPr id="5" name="Listen_dog.aiff">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947400" y="5283200"/>
            <a:ext cx="812800" cy="812800"/>
          </a:xfrm>
          <a:prstGeom prst="rect">
            <a:avLst/>
          </a:prstGeom>
        </p:spPr>
      </p:pic>
    </p:spTree>
    <p:extLst>
      <p:ext uri="{BB962C8B-B14F-4D97-AF65-F5344CB8AC3E}">
        <p14:creationId xmlns:p14="http://schemas.microsoft.com/office/powerpoint/2010/main" val="7477349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3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246"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4331" fill="hold"/>
                                        <p:tgtEl>
                                          <p:spTgt spid="4"/>
                                        </p:tgtEl>
                                      </p:cBhvr>
                                    </p:cmd>
                                  </p:childTnLst>
                                </p:cTn>
                              </p:par>
                            </p:childTnLst>
                          </p:cTn>
                        </p:par>
                      </p:childTnLst>
                    </p:cTn>
                  </p:par>
                </p:childTnLst>
              </p:cTn>
              <p:nextCondLst>
                <p:cond evt="onClick" delay="0">
                  <p:tgtEl>
                    <p:spTgt spid="4"/>
                  </p:tgtEl>
                </p:cond>
              </p:nextCondLst>
            </p:seq>
            <p:audio>
              <p:cMediaNode vol="80000">
                <p:cTn id="26" fill="hold" display="0">
                  <p:stCondLst>
                    <p:cond delay="indefinite"/>
                  </p:stCondLst>
                  <p:endCondLst>
                    <p:cond evt="onStopAudio" delay="0">
                      <p:tgtEl>
                        <p:sldTgt/>
                      </p:tgtEl>
                    </p:cond>
                  </p:endCondLst>
                </p:cTn>
                <p:tgtEl>
                  <p:spTgt spid="4"/>
                </p:tgtEl>
              </p:cMediaNode>
            </p:audio>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5373" fill="hold"/>
                                        <p:tgtEl>
                                          <p:spTgt spid="5"/>
                                        </p:tgtEl>
                                      </p:cBhvr>
                                    </p:cmd>
                                  </p:childTnLst>
                                </p:cTn>
                              </p:par>
                            </p:childTnLst>
                          </p:cTn>
                        </p:par>
                      </p:childTnLst>
                    </p:cTn>
                  </p:par>
                </p:childTnLst>
              </p:cTn>
              <p:nextCondLst>
                <p:cond evt="onClick" delay="0">
                  <p:tgtEl>
                    <p:spTgt spid="5"/>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apir1L.pct"/>
          <p:cNvPicPr>
            <a:picLocks noChangeAspect="1"/>
          </p:cNvPicPr>
          <p:nvPr/>
        </p:nvPicPr>
        <p:blipFill>
          <a:blip r:embed="rId7"/>
          <a:stretch>
            <a:fillRect/>
          </a:stretch>
        </p:blipFill>
        <p:spPr>
          <a:xfrm>
            <a:off x="4895850" y="2171249"/>
            <a:ext cx="1574800" cy="1182382"/>
          </a:xfrm>
          <a:prstGeom prst="rect">
            <a:avLst/>
          </a:prstGeom>
        </p:spPr>
      </p:pic>
      <p:sp>
        <p:nvSpPr>
          <p:cNvPr id="33795" name="Rectangle 7"/>
          <p:cNvSpPr>
            <a:spLocks noChangeArrowheads="1"/>
          </p:cNvSpPr>
          <p:nvPr/>
        </p:nvSpPr>
        <p:spPr bwMode="auto">
          <a:xfrm>
            <a:off x="411792" y="2412547"/>
            <a:ext cx="3788104" cy="5078313"/>
          </a:xfrm>
          <a:prstGeom prst="rect">
            <a:avLst/>
          </a:prstGeom>
          <a:noFill/>
          <a:ln w="9525">
            <a:noFill/>
            <a:miter lim="800000"/>
            <a:headEnd/>
            <a:tailEnd/>
          </a:ln>
        </p:spPr>
        <p:txBody>
          <a:bodyPr wrap="none">
            <a:prstTxWarp prst="textNoShape">
              <a:avLst/>
            </a:prstTxWarp>
            <a:spAutoFit/>
          </a:bodyPr>
          <a:lstStyle/>
          <a:p>
            <a:pPr marL="0" lvl="1" algn="ctr"/>
            <a:r>
              <a:rPr lang="en-US" sz="2400" i="1" dirty="0" smtClean="0">
                <a:solidFill>
                  <a:srgbClr val="000000"/>
                </a:solidFill>
                <a:latin typeface="Optima"/>
                <a:cs typeface="Optima"/>
              </a:rPr>
              <a:t>Where’s </a:t>
            </a:r>
            <a:r>
              <a:rPr lang="en-US" sz="2400" i="1" dirty="0">
                <a:solidFill>
                  <a:srgbClr val="000000"/>
                </a:solidFill>
                <a:latin typeface="Optima"/>
                <a:cs typeface="Optima"/>
              </a:rPr>
              <a:t>the</a:t>
            </a:r>
            <a:r>
              <a:rPr lang="en-US" sz="2400" i="1" dirty="0" smtClean="0">
                <a:solidFill>
                  <a:srgbClr val="000000"/>
                </a:solidFill>
                <a:latin typeface="Optima"/>
                <a:cs typeface="Optima"/>
              </a:rPr>
              <a:t> </a:t>
            </a:r>
            <a:r>
              <a:rPr lang="en-US" sz="2400" i="1" dirty="0" err="1" smtClean="0">
                <a:solidFill>
                  <a:srgbClr val="000000"/>
                </a:solidFill>
                <a:latin typeface="Optima"/>
                <a:cs typeface="Optima"/>
              </a:rPr>
              <a:t>nadu</a:t>
            </a:r>
            <a:r>
              <a:rPr lang="en-US" sz="2400" i="1" dirty="0" smtClean="0">
                <a:solidFill>
                  <a:srgbClr val="000000"/>
                </a:solidFill>
                <a:latin typeface="Optima"/>
                <a:cs typeface="Optima"/>
              </a:rPr>
              <a:t>?</a:t>
            </a:r>
          </a:p>
          <a:p>
            <a:pPr algn="ctr"/>
            <a:r>
              <a:rPr lang="en-US" sz="2400" dirty="0" smtClean="0">
                <a:solidFill>
                  <a:srgbClr val="000000"/>
                </a:solidFill>
                <a:latin typeface="Optima"/>
                <a:cs typeface="Optima"/>
              </a:rPr>
              <a:t>6 animal-name</a:t>
            </a:r>
            <a:r>
              <a:rPr lang="en-US" sz="2400" dirty="0">
                <a:solidFill>
                  <a:srgbClr val="000000"/>
                </a:solidFill>
                <a:latin typeface="Optima"/>
                <a:cs typeface="Optima"/>
              </a:rPr>
              <a:t> </a:t>
            </a:r>
            <a:r>
              <a:rPr lang="en-US" sz="2400" dirty="0" smtClean="0">
                <a:solidFill>
                  <a:srgbClr val="000000"/>
                </a:solidFill>
                <a:latin typeface="Optima"/>
                <a:cs typeface="Optima"/>
              </a:rPr>
              <a:t>trials</a:t>
            </a:r>
          </a:p>
          <a:p>
            <a:pPr algn="ctr"/>
            <a:endParaRPr lang="en-US" sz="2400" dirty="0" smtClean="0">
              <a:solidFill>
                <a:srgbClr val="000000"/>
              </a:solidFill>
              <a:latin typeface="Optima"/>
              <a:cs typeface="Optima"/>
            </a:endParaRPr>
          </a:p>
          <a:p>
            <a:pPr algn="ctr"/>
            <a:endParaRPr lang="en-US" sz="2400" i="1" dirty="0" smtClean="0">
              <a:solidFill>
                <a:srgbClr val="000000"/>
              </a:solidFill>
              <a:latin typeface="Optima"/>
              <a:cs typeface="Optima"/>
            </a:endParaRPr>
          </a:p>
          <a:p>
            <a:pPr algn="ctr"/>
            <a:r>
              <a:rPr lang="en-US" sz="2400" i="1" dirty="0" smtClean="0">
                <a:solidFill>
                  <a:srgbClr val="000000"/>
                </a:solidFill>
                <a:latin typeface="Optima"/>
                <a:cs typeface="Optima"/>
              </a:rPr>
              <a:t>Listen [novel vocalization</a:t>
            </a:r>
            <a:r>
              <a:rPr lang="en-US" sz="2400" i="1" dirty="0" smtClean="0">
                <a:solidFill>
                  <a:srgbClr val="000000"/>
                </a:solidFill>
                <a:latin typeface="Optima"/>
                <a:cs typeface="Optima"/>
              </a:rPr>
              <a:t>]</a:t>
            </a:r>
          </a:p>
          <a:p>
            <a:pPr algn="ctr"/>
            <a:r>
              <a:rPr lang="en-US" sz="2400" dirty="0" smtClean="0">
                <a:solidFill>
                  <a:srgbClr val="000000"/>
                </a:solidFill>
                <a:latin typeface="Optima"/>
                <a:cs typeface="Optima"/>
              </a:rPr>
              <a:t>8 </a:t>
            </a:r>
            <a:r>
              <a:rPr lang="en-US" sz="2400" dirty="0" smtClean="0">
                <a:solidFill>
                  <a:srgbClr val="000000"/>
                </a:solidFill>
                <a:latin typeface="Optima"/>
                <a:cs typeface="Optima"/>
              </a:rPr>
              <a:t>animal-vocalization trials</a:t>
            </a:r>
          </a:p>
          <a:p>
            <a:pPr algn="ctr"/>
            <a:endParaRPr lang="en-US" sz="2000" i="1" dirty="0">
              <a:solidFill>
                <a:srgbClr val="595959"/>
              </a:solidFill>
              <a:latin typeface="Optima"/>
              <a:cs typeface="Optima"/>
            </a:endParaRPr>
          </a:p>
          <a:p>
            <a:pPr algn="ctr"/>
            <a:endParaRPr lang="en-US" sz="2000" i="1" dirty="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smtClean="0">
              <a:solidFill>
                <a:srgbClr val="595959"/>
              </a:solidFill>
              <a:latin typeface="Optima"/>
              <a:cs typeface="Optima"/>
            </a:endParaRPr>
          </a:p>
          <a:p>
            <a:pPr algn="ctr"/>
            <a:endParaRPr lang="en-US" sz="2000" i="1" dirty="0">
              <a:solidFill>
                <a:srgbClr val="1B4430"/>
              </a:solidFill>
              <a:latin typeface="Optima"/>
              <a:cs typeface="Optima"/>
            </a:endParaRPr>
          </a:p>
          <a:p>
            <a:pPr algn="ctr"/>
            <a:r>
              <a:rPr lang="en-US" sz="2000" i="1" dirty="0">
                <a:solidFill>
                  <a:srgbClr val="1B4430"/>
                </a:solidFill>
                <a:latin typeface="Optima"/>
                <a:cs typeface="Optima"/>
              </a:rPr>
              <a:t> </a:t>
            </a: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a:p>
            <a:pPr algn="ctr"/>
            <a:endParaRPr lang="en-US" sz="2000" i="1" dirty="0">
              <a:solidFill>
                <a:srgbClr val="1B4430"/>
              </a:solidFill>
              <a:latin typeface="Optima"/>
              <a:cs typeface="Optima"/>
            </a:endParaRPr>
          </a:p>
        </p:txBody>
      </p:sp>
      <p:sp>
        <p:nvSpPr>
          <p:cNvPr id="33796" name="Title 1"/>
          <p:cNvSpPr>
            <a:spLocks noGrp="1"/>
          </p:cNvSpPr>
          <p:nvPr>
            <p:ph type="title"/>
          </p:nvPr>
        </p:nvSpPr>
        <p:spPr>
          <a:xfrm>
            <a:off x="158750" y="457200"/>
            <a:ext cx="8451850" cy="1143000"/>
          </a:xfrm>
        </p:spPr>
        <p:txBody>
          <a:bodyPr>
            <a:noAutofit/>
          </a:bodyPr>
          <a:lstStyle/>
          <a:p>
            <a:r>
              <a:rPr lang="en-US" sz="2600" dirty="0" smtClean="0">
                <a:latin typeface="Optima"/>
                <a:cs typeface="Optima"/>
              </a:rPr>
              <a:t>STIMULI: Disambiguation trials</a:t>
            </a:r>
            <a:endParaRPr lang="en-US" sz="2600" dirty="0">
              <a:latin typeface="Optima"/>
              <a:cs typeface="Optima"/>
            </a:endParaRPr>
          </a:p>
        </p:txBody>
      </p:sp>
      <p:sp>
        <p:nvSpPr>
          <p:cNvPr id="21" name="Rectangle 20"/>
          <p:cNvSpPr/>
          <p:nvPr/>
        </p:nvSpPr>
        <p:spPr>
          <a:xfrm>
            <a:off x="4930774" y="2206172"/>
            <a:ext cx="1539876" cy="1066801"/>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Slide Number Placeholder 13"/>
          <p:cNvSpPr>
            <a:spLocks noGrp="1"/>
          </p:cNvSpPr>
          <p:nvPr>
            <p:ph type="sldNum" sz="quarter" idx="12"/>
          </p:nvPr>
        </p:nvSpPr>
        <p:spPr/>
        <p:txBody>
          <a:bodyPr/>
          <a:lstStyle/>
          <a:p>
            <a:pPr>
              <a:defRPr/>
            </a:pPr>
            <a:fld id="{F4E8D116-3713-4F44-AFF4-C079694B8056}" type="slidenum">
              <a:rPr lang="en-US" smtClean="0"/>
              <a:pPr>
                <a:defRPr/>
              </a:pPr>
              <a:t>9</a:t>
            </a:fld>
            <a:endParaRPr lang="en-US"/>
          </a:p>
        </p:txBody>
      </p:sp>
      <p:pic>
        <p:nvPicPr>
          <p:cNvPr id="20" name="Picture 2" descr="sheepL"/>
          <p:cNvPicPr>
            <a:picLocks noChangeAspect="1" noChangeArrowheads="1"/>
          </p:cNvPicPr>
          <p:nvPr/>
        </p:nvPicPr>
        <p:blipFill>
          <a:blip r:embed="rId8"/>
          <a:srcRect/>
          <a:stretch>
            <a:fillRect/>
          </a:stretch>
        </p:blipFill>
        <p:spPr bwMode="auto">
          <a:xfrm>
            <a:off x="6699249" y="2171249"/>
            <a:ext cx="1523999" cy="1142999"/>
          </a:xfrm>
          <a:prstGeom prst="rect">
            <a:avLst/>
          </a:prstGeom>
          <a:noFill/>
          <a:ln w="9525">
            <a:noFill/>
            <a:miter lim="800000"/>
            <a:headEnd/>
            <a:tailEnd/>
          </a:ln>
        </p:spPr>
      </p:pic>
      <p:sp>
        <p:nvSpPr>
          <p:cNvPr id="12" name="Rectangle 11"/>
          <p:cNvSpPr/>
          <p:nvPr/>
        </p:nvSpPr>
        <p:spPr>
          <a:xfrm>
            <a:off x="411793" y="5490369"/>
            <a:ext cx="8033708" cy="1354217"/>
          </a:xfrm>
          <a:prstGeom prst="rect">
            <a:avLst/>
          </a:prstGeom>
        </p:spPr>
        <p:txBody>
          <a:bodyPr wrap="square">
            <a:spAutoFit/>
          </a:bodyPr>
          <a:lstStyle/>
          <a:p>
            <a:pPr lvl="1">
              <a:spcBef>
                <a:spcPts val="600"/>
              </a:spcBef>
            </a:pPr>
            <a:r>
              <a:rPr lang="en-US" sz="2400" dirty="0" smtClean="0">
                <a:solidFill>
                  <a:srgbClr val="000000"/>
                </a:solidFill>
                <a:latin typeface="Optima"/>
                <a:cs typeface="Optima"/>
              </a:rPr>
              <a:t>Novel animals: tapir</a:t>
            </a:r>
            <a:r>
              <a:rPr lang="en-US" sz="2400" dirty="0">
                <a:solidFill>
                  <a:srgbClr val="000000"/>
                </a:solidFill>
                <a:latin typeface="Optima"/>
                <a:cs typeface="Optima"/>
              </a:rPr>
              <a:t> </a:t>
            </a:r>
            <a:r>
              <a:rPr lang="en-US" sz="2400" dirty="0" smtClean="0">
                <a:solidFill>
                  <a:srgbClr val="000000"/>
                </a:solidFill>
                <a:latin typeface="Optima"/>
                <a:cs typeface="Optima"/>
              </a:rPr>
              <a:t>and </a:t>
            </a:r>
            <a:r>
              <a:rPr lang="en-US" sz="2400" dirty="0" smtClean="0">
                <a:solidFill>
                  <a:srgbClr val="000000"/>
                </a:solidFill>
                <a:latin typeface="Optima"/>
                <a:cs typeface="Optima"/>
              </a:rPr>
              <a:t>pangolin</a:t>
            </a:r>
          </a:p>
          <a:p>
            <a:pPr lvl="1">
              <a:spcBef>
                <a:spcPts val="600"/>
              </a:spcBef>
            </a:pPr>
            <a:r>
              <a:rPr lang="en-US" sz="2400" dirty="0" smtClean="0">
                <a:latin typeface="Optima"/>
                <a:cs typeface="Optima"/>
              </a:rPr>
              <a:t>Novel vocalizations: rhino grunting and gorilla </a:t>
            </a:r>
            <a:r>
              <a:rPr lang="en-US" sz="2400" dirty="0">
                <a:latin typeface="Optima"/>
                <a:cs typeface="Optima"/>
              </a:rPr>
              <a:t>snorting </a:t>
            </a:r>
            <a:endParaRPr lang="en-US" sz="2400" i="1" dirty="0">
              <a:solidFill>
                <a:srgbClr val="000000"/>
              </a:solidFill>
              <a:latin typeface="Optima"/>
              <a:cs typeface="Optima"/>
            </a:endParaRPr>
          </a:p>
          <a:p>
            <a:pPr lvl="1">
              <a:spcBef>
                <a:spcPts val="600"/>
              </a:spcBef>
            </a:pPr>
            <a:endParaRPr lang="en-US" sz="2400" dirty="0" smtClean="0">
              <a:solidFill>
                <a:srgbClr val="000000"/>
              </a:solidFill>
              <a:latin typeface="Optima"/>
              <a:cs typeface="Optima"/>
            </a:endParaRPr>
          </a:p>
        </p:txBody>
      </p:sp>
      <p:pic>
        <p:nvPicPr>
          <p:cNvPr id="13" name="Picture 12" descr="pangolin1R.pct"/>
          <p:cNvPicPr>
            <a:picLocks noChangeAspect="1"/>
          </p:cNvPicPr>
          <p:nvPr/>
        </p:nvPicPr>
        <p:blipFill>
          <a:blip r:embed="rId9"/>
          <a:stretch>
            <a:fillRect/>
          </a:stretch>
        </p:blipFill>
        <p:spPr>
          <a:xfrm>
            <a:off x="4895850" y="3593648"/>
            <a:ext cx="1574800" cy="1181100"/>
          </a:xfrm>
          <a:prstGeom prst="rect">
            <a:avLst/>
          </a:prstGeom>
        </p:spPr>
      </p:pic>
      <p:sp>
        <p:nvSpPr>
          <p:cNvPr id="15" name="Rectangle 14"/>
          <p:cNvSpPr/>
          <p:nvPr/>
        </p:nvSpPr>
        <p:spPr>
          <a:xfrm>
            <a:off x="4930774" y="3599546"/>
            <a:ext cx="1539876" cy="1167042"/>
          </a:xfrm>
          <a:prstGeom prst="rect">
            <a:avLst/>
          </a:prstGeom>
          <a:noFill/>
          <a:ln w="101600">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6" name="Picture 15" descr="cowL.pct"/>
          <p:cNvPicPr>
            <a:picLocks noChangeAspect="1"/>
          </p:cNvPicPr>
          <p:nvPr/>
        </p:nvPicPr>
        <p:blipFill>
          <a:blip r:embed="rId10"/>
          <a:stretch>
            <a:fillRect/>
          </a:stretch>
        </p:blipFill>
        <p:spPr>
          <a:xfrm>
            <a:off x="6699249" y="3631748"/>
            <a:ext cx="1524000" cy="1143000"/>
          </a:xfrm>
          <a:prstGeom prst="rect">
            <a:avLst/>
          </a:prstGeom>
        </p:spPr>
      </p:pic>
      <p:pic>
        <p:nvPicPr>
          <p:cNvPr id="17" name="Seethat_gorilla.aif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69685" y="2589211"/>
            <a:ext cx="812800" cy="812800"/>
          </a:xfrm>
          <a:prstGeom prst="rect">
            <a:avLst/>
          </a:prstGeom>
        </p:spPr>
      </p:pic>
      <p:pic>
        <p:nvPicPr>
          <p:cNvPr id="18" name="Listen_rhinoceros.aiff">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69685" y="4175125"/>
            <a:ext cx="812800" cy="812800"/>
          </a:xfrm>
          <a:prstGeom prst="rect">
            <a:avLst/>
          </a:prstGeom>
        </p:spPr>
      </p:pic>
    </p:spTree>
    <p:extLst>
      <p:ext uri="{BB962C8B-B14F-4D97-AF65-F5344CB8AC3E}">
        <p14:creationId xmlns:p14="http://schemas.microsoft.com/office/powerpoint/2010/main" val="1065389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7"/>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5156" fill="hold"/>
                                        <p:tgtEl>
                                          <p:spTgt spid="17"/>
                                        </p:tgtEl>
                                      </p:cBhvr>
                                    </p:cmd>
                                  </p:childTnLst>
                                </p:cTn>
                              </p:par>
                            </p:childTnLst>
                          </p:cTn>
                        </p:par>
                      </p:childTnLst>
                    </p:cTn>
                  </p:par>
                </p:childTnLst>
              </p:cTn>
              <p:nextCondLst>
                <p:cond evt="onClick" delay="0">
                  <p:tgtEl>
                    <p:spTgt spid="17"/>
                  </p:tgtEl>
                </p:cond>
              </p:nextCondLst>
            </p:seq>
            <p:seq concurrent="1" nextAc="seek">
              <p:cTn id="16" restart="whenNotActive" fill="hold" evtFilter="cancelBubble" nodeType="interactiveSeq">
                <p:stCondLst>
                  <p:cond evt="onClick" delay="0">
                    <p:tgtEl>
                      <p:spTgt spid="18"/>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5373" fill="hold"/>
                                        <p:tgtEl>
                                          <p:spTgt spid="18"/>
                                        </p:tgtEl>
                                      </p:cBhvr>
                                    </p:cmd>
                                  </p:childTnLst>
                                </p:cTn>
                              </p:par>
                            </p:childTnLst>
                          </p:cTn>
                        </p:par>
                      </p:childTnLst>
                    </p:cTn>
                  </p:par>
                </p:childTnLst>
              </p:cTn>
              <p:nextCondLst>
                <p:cond evt="onClick" delay="0">
                  <p:tgtEl>
                    <p:spTgt spid="18"/>
                  </p:tgtEl>
                </p:cond>
              </p:nextCondLst>
            </p:seq>
            <p:audio>
              <p:cMediaNode vol="80000">
                <p:cTn id="21" fill="hold" display="0">
                  <p:stCondLst>
                    <p:cond delay="indefinite"/>
                  </p:stCondLst>
                  <p:endCondLst>
                    <p:cond evt="onStopAudio" delay="0">
                      <p:tgtEl>
                        <p:sldTgt/>
                      </p:tgtEl>
                    </p:cond>
                  </p:endCondLst>
                </p:cTn>
                <p:tgtEl>
                  <p:spTgt spid="17"/>
                </p:tgtEl>
              </p:cMediaNode>
            </p:audio>
            <p:audio>
              <p:cMediaNode vol="80000">
                <p:cTn id="22"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4596</TotalTime>
  <Words>3539</Words>
  <Application>Microsoft Macintosh PowerPoint</Application>
  <PresentationFormat>On-screen Show (4:3)</PresentationFormat>
  <Paragraphs>449</Paragraphs>
  <Slides>26</Slides>
  <Notes>26</Notes>
  <HiddenSlides>0</HiddenSlides>
  <MMClips>7</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 </vt:lpstr>
      <vt:lpstr>Recent research on disambiguation</vt:lpstr>
      <vt:lpstr>Why do children chose a novel object when hearing a novel word?</vt:lpstr>
      <vt:lpstr>PowerPoint Presentation</vt:lpstr>
      <vt:lpstr>PowerPoint Presentation</vt:lpstr>
      <vt:lpstr>PowerPoint Presentation</vt:lpstr>
      <vt:lpstr>PowerPoint Presentation</vt:lpstr>
      <vt:lpstr>STIMULI: Familiar-sound trials</vt:lpstr>
      <vt:lpstr>STIMULI: Disambiguation trials</vt:lpstr>
      <vt:lpstr>Measures of processing efficiency</vt:lpstr>
      <vt:lpstr>PowerPoint Presentation</vt:lpstr>
      <vt:lpstr>PowerPoint Presentation</vt:lpstr>
      <vt:lpstr>PowerPoint Presentation</vt:lpstr>
      <vt:lpstr>PowerPoint Presentation</vt:lpstr>
      <vt:lpstr>But they all get the job done!</vt:lpstr>
      <vt:lpstr>PowerPoint Presentation</vt:lpstr>
      <vt:lpstr>PowerPoint Presentation</vt:lpstr>
      <vt:lpstr>PowerPoint Presentation</vt:lpstr>
      <vt:lpstr>PowerPoint Presentation</vt:lpstr>
      <vt:lpstr>PowerPoint Presentation</vt:lpstr>
      <vt:lpstr>PowerPoint Presentation</vt:lpstr>
      <vt:lpstr>Children who are better at disambiguating the novel animal vocalizations were better at retention</vt:lpstr>
      <vt:lpstr>Children who are better at disambiguating the novel animal vocalizations were better at retention</vt:lpstr>
      <vt:lpstr>PowerPoint Presentation</vt:lpstr>
      <vt:lpstr>Recent research on disambiguation</vt:lpstr>
      <vt:lpstr>Recent research on disambiguation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Bion</dc:creator>
  <cp:lastModifiedBy>Ricardo Bion</cp:lastModifiedBy>
  <cp:revision>144</cp:revision>
  <cp:lastPrinted>2013-04-15T18:00:02Z</cp:lastPrinted>
  <dcterms:created xsi:type="dcterms:W3CDTF">2013-04-10T22:49:16Z</dcterms:created>
  <dcterms:modified xsi:type="dcterms:W3CDTF">2013-04-16T16:03:05Z</dcterms:modified>
</cp:coreProperties>
</file>